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9" r:id="rId1"/>
  </p:sldMasterIdLst>
  <p:notesMasterIdLst>
    <p:notesMasterId r:id="rId28"/>
  </p:notesMasterIdLst>
  <p:sldIdLst>
    <p:sldId id="256" r:id="rId2"/>
    <p:sldId id="260" r:id="rId3"/>
    <p:sldId id="261" r:id="rId4"/>
    <p:sldId id="262" r:id="rId5"/>
    <p:sldId id="263"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319" r:id="rId21"/>
    <p:sldId id="320" r:id="rId22"/>
    <p:sldId id="259" r:id="rId23"/>
    <p:sldId id="285" r:id="rId24"/>
    <p:sldId id="282" r:id="rId25"/>
    <p:sldId id="318" r:id="rId26"/>
    <p:sldId id="317"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Helvetica Neue" panose="02000503000000020004" pitchFamily="2"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E4C200-4828-40F5-99A1-5D3A5A9D99BA}">
  <a:tblStyle styleId="{25E4C200-4828-40F5-99A1-5D3A5A9D99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30"/>
  </p:normalViewPr>
  <p:slideViewPr>
    <p:cSldViewPr snapToGrid="0">
      <p:cViewPr varScale="1">
        <p:scale>
          <a:sx n="151" d="100"/>
          <a:sy n="151" d="100"/>
        </p:scale>
        <p:origin x="7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81a16493f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81a16493f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87ea35b4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87ea35b4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81a16493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81a16493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87ea35b4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887ea35b47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6f9b0774b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6f9b0774b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6f9b0774b5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6f9b0774b5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81a16493f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81a16493f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6f9b0774b5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6f9b0774b5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f9b0774b5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f9b0774b5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f397213c4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f397213c4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881a16493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881a16493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03dd554fc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03dd554fc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497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03dd554fc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03dd554fc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03dd554fc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03dd554fc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318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0f499462c5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0f499462c5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https://docs.google.com/presentation/d/1_7d-qW7uRV-lPJ9iYqt8JPVacXYkY0k_aocoFzwXlzY/edit#slide=id.p</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10042731d0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10042731d0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81a16493f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81a16493f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81a16493f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81a16493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81a16493f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81a16493f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81a16493f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81a16493f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10042731d0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10042731d0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81a16493f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81a16493f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81a16493f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81a16493f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0510-9967-D6EE-1824-835D6A2CE6A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F4266ED-D85E-E39D-B997-20647FDCAA5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D3C6C9E-C459-43C9-0CB1-66F2919B1C26}"/>
              </a:ext>
            </a:extLst>
          </p:cNvPr>
          <p:cNvSpPr>
            <a:spLocks noGrp="1"/>
          </p:cNvSpPr>
          <p:nvPr>
            <p:ph type="dt" sz="half" idx="10"/>
          </p:nvPr>
        </p:nvSpPr>
        <p:spPr>
          <a:xfrm>
            <a:off x="6456747" y="4767262"/>
            <a:ext cx="1029302" cy="273844"/>
          </a:xfrm>
          <a:prstGeom prst="rect">
            <a:avLst/>
          </a:prstGeom>
        </p:spPr>
        <p:txBody>
          <a:bodyPr/>
          <a:lstStyle/>
          <a:p>
            <a:r>
              <a:rPr lang="en-US"/>
              <a:t>8/7/23</a:t>
            </a:r>
          </a:p>
        </p:txBody>
      </p:sp>
      <p:sp>
        <p:nvSpPr>
          <p:cNvPr id="5" name="Footer Placeholder 4">
            <a:extLst>
              <a:ext uri="{FF2B5EF4-FFF2-40B4-BE49-F238E27FC236}">
                <a16:creationId xmlns:a16="http://schemas.microsoft.com/office/drawing/2014/main" id="{B2DA660C-AD86-1B60-B3FE-CE8E32EF3B2B}"/>
              </a:ext>
            </a:extLst>
          </p:cNvPr>
          <p:cNvSpPr>
            <a:spLocks noGrp="1"/>
          </p:cNvSpPr>
          <p:nvPr>
            <p:ph type="ftr" sz="quarter" idx="11"/>
          </p:nvPr>
        </p:nvSpPr>
        <p:spPr>
          <a:xfrm>
            <a:off x="628651" y="4767261"/>
            <a:ext cx="2540468" cy="273844"/>
          </a:xfrm>
          <a:prstGeom prst="rect">
            <a:avLst/>
          </a:prstGeom>
        </p:spPr>
        <p:txBody>
          <a:bodyPr/>
          <a:lstStyle/>
          <a:p>
            <a:r>
              <a:rPr lang="en-US"/>
              <a:t>OSG School 2023 - Intro to HTC</a:t>
            </a:r>
          </a:p>
        </p:txBody>
      </p:sp>
      <p:sp>
        <p:nvSpPr>
          <p:cNvPr id="6" name="Slide Number Placeholder 5">
            <a:extLst>
              <a:ext uri="{FF2B5EF4-FFF2-40B4-BE49-F238E27FC236}">
                <a16:creationId xmlns:a16="http://schemas.microsoft.com/office/drawing/2014/main" id="{AC68C42D-D167-486B-7489-67B958F5570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86902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C214E-5575-8341-CFF4-F95A78E0D0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351BAD6-CDEC-F387-5B62-93386A3DC1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670F6-C1A8-7A83-78DE-7B3ECAD97E90}"/>
              </a:ext>
            </a:extLst>
          </p:cNvPr>
          <p:cNvSpPr>
            <a:spLocks noGrp="1"/>
          </p:cNvSpPr>
          <p:nvPr>
            <p:ph type="dt" sz="half" idx="10"/>
          </p:nvPr>
        </p:nvSpPr>
        <p:spPr>
          <a:xfrm>
            <a:off x="6456747" y="4770020"/>
            <a:ext cx="1029302" cy="273844"/>
          </a:xfrm>
          <a:prstGeom prst="rect">
            <a:avLst/>
          </a:prstGeom>
        </p:spPr>
        <p:txBody>
          <a:bodyPr/>
          <a:lstStyle/>
          <a:p>
            <a:r>
              <a:rPr lang="en-US"/>
              <a:t>8/7/23</a:t>
            </a:r>
          </a:p>
        </p:txBody>
      </p:sp>
      <p:sp>
        <p:nvSpPr>
          <p:cNvPr id="5" name="Footer Placeholder 4">
            <a:extLst>
              <a:ext uri="{FF2B5EF4-FFF2-40B4-BE49-F238E27FC236}">
                <a16:creationId xmlns:a16="http://schemas.microsoft.com/office/drawing/2014/main" id="{63A4C49B-BDD6-2872-C7AA-1E186200FF49}"/>
              </a:ext>
            </a:extLst>
          </p:cNvPr>
          <p:cNvSpPr>
            <a:spLocks noGrp="1"/>
          </p:cNvSpPr>
          <p:nvPr>
            <p:ph type="ftr" sz="quarter" idx="11"/>
          </p:nvPr>
        </p:nvSpPr>
        <p:spPr>
          <a:xfrm>
            <a:off x="628651" y="4767263"/>
            <a:ext cx="2540468" cy="273844"/>
          </a:xfrm>
          <a:prstGeom prst="rect">
            <a:avLst/>
          </a:prstGeom>
        </p:spPr>
        <p:txBody>
          <a:bodyPr/>
          <a:lstStyle/>
          <a:p>
            <a:r>
              <a:rPr lang="en-US"/>
              <a:t>OSG School 2023 - Intro to HTC</a:t>
            </a:r>
          </a:p>
        </p:txBody>
      </p:sp>
      <p:sp>
        <p:nvSpPr>
          <p:cNvPr id="6" name="Slide Number Placeholder 5">
            <a:extLst>
              <a:ext uri="{FF2B5EF4-FFF2-40B4-BE49-F238E27FC236}">
                <a16:creationId xmlns:a16="http://schemas.microsoft.com/office/drawing/2014/main" id="{CF10A0D1-23F6-8F38-37A2-B30B94122FA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88065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993409-2D0D-4D12-0799-8434BC22CEEE}"/>
              </a:ext>
            </a:extLst>
          </p:cNvPr>
          <p:cNvSpPr>
            <a:spLocks noGrp="1"/>
          </p:cNvSpPr>
          <p:nvPr>
            <p:ph type="title" orient="vert"/>
          </p:nvPr>
        </p:nvSpPr>
        <p:spPr>
          <a:xfrm>
            <a:off x="6543675" y="273844"/>
            <a:ext cx="1971675" cy="42307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FCAB7-C2D0-F15A-ED6B-37C92D9815C6}"/>
              </a:ext>
            </a:extLst>
          </p:cNvPr>
          <p:cNvSpPr>
            <a:spLocks noGrp="1"/>
          </p:cNvSpPr>
          <p:nvPr>
            <p:ph type="body" orient="vert" idx="1"/>
          </p:nvPr>
        </p:nvSpPr>
        <p:spPr>
          <a:xfrm>
            <a:off x="628650" y="273844"/>
            <a:ext cx="5800725" cy="42307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5FBE4D-B891-F643-5346-02884BDDCF70}"/>
              </a:ext>
            </a:extLst>
          </p:cNvPr>
          <p:cNvSpPr>
            <a:spLocks noGrp="1"/>
          </p:cNvSpPr>
          <p:nvPr>
            <p:ph type="dt" sz="half" idx="10"/>
          </p:nvPr>
        </p:nvSpPr>
        <p:spPr>
          <a:xfrm>
            <a:off x="6456747" y="4767263"/>
            <a:ext cx="1029302" cy="273844"/>
          </a:xfrm>
          <a:prstGeom prst="rect">
            <a:avLst/>
          </a:prstGeom>
        </p:spPr>
        <p:txBody>
          <a:bodyPr/>
          <a:lstStyle/>
          <a:p>
            <a:r>
              <a:rPr lang="en-US"/>
              <a:t>8/7/23</a:t>
            </a:r>
          </a:p>
        </p:txBody>
      </p:sp>
      <p:sp>
        <p:nvSpPr>
          <p:cNvPr id="5" name="Footer Placeholder 4">
            <a:extLst>
              <a:ext uri="{FF2B5EF4-FFF2-40B4-BE49-F238E27FC236}">
                <a16:creationId xmlns:a16="http://schemas.microsoft.com/office/drawing/2014/main" id="{4EDD6062-88C1-9658-669F-35FB170D757D}"/>
              </a:ext>
            </a:extLst>
          </p:cNvPr>
          <p:cNvSpPr>
            <a:spLocks noGrp="1"/>
          </p:cNvSpPr>
          <p:nvPr>
            <p:ph type="ftr" sz="quarter" idx="11"/>
          </p:nvPr>
        </p:nvSpPr>
        <p:spPr>
          <a:xfrm>
            <a:off x="628651" y="4767263"/>
            <a:ext cx="2540468" cy="273844"/>
          </a:xfrm>
          <a:prstGeom prst="rect">
            <a:avLst/>
          </a:prstGeom>
        </p:spPr>
        <p:txBody>
          <a:bodyPr/>
          <a:lstStyle/>
          <a:p>
            <a:r>
              <a:rPr lang="en-US"/>
              <a:t>OSG School 2023 - Intro to HTC</a:t>
            </a:r>
          </a:p>
        </p:txBody>
      </p:sp>
      <p:sp>
        <p:nvSpPr>
          <p:cNvPr id="6" name="Slide Number Placeholder 5">
            <a:extLst>
              <a:ext uri="{FF2B5EF4-FFF2-40B4-BE49-F238E27FC236}">
                <a16:creationId xmlns:a16="http://schemas.microsoft.com/office/drawing/2014/main" id="{59FCCEEE-5278-49E0-2AB8-0F949748B21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0559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809351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568176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87625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62365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671888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1375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F51BE-00B3-93E0-8896-B19320177797}"/>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6622EE-7943-E4C1-7057-0B80B1CBE8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2F9D8F-2DF8-58C9-123A-52C647970DC7}"/>
              </a:ext>
            </a:extLst>
          </p:cNvPr>
          <p:cNvSpPr>
            <a:spLocks noGrp="1"/>
          </p:cNvSpPr>
          <p:nvPr>
            <p:ph type="dt" sz="half" idx="10"/>
          </p:nvPr>
        </p:nvSpPr>
        <p:spPr>
          <a:xfrm>
            <a:off x="6456747" y="4767263"/>
            <a:ext cx="1029302" cy="273844"/>
          </a:xfrm>
          <a:prstGeom prst="rect">
            <a:avLst/>
          </a:prstGeom>
        </p:spPr>
        <p:txBody>
          <a:bodyPr/>
          <a:lstStyle>
            <a:lvl1pPr>
              <a:defRPr sz="900" b="0" i="0">
                <a:solidFill>
                  <a:schemeClr val="tx1">
                    <a:lumMod val="85000"/>
                    <a:lumOff val="15000"/>
                  </a:schemeClr>
                </a:solidFill>
                <a:latin typeface="Helvetica Neue Light" panose="02000403000000020004" pitchFamily="2" charset="0"/>
                <a:ea typeface="Helvetica Neue Light" panose="02000403000000020004" pitchFamily="2" charset="0"/>
              </a:defRPr>
            </a:lvl1pPr>
          </a:lstStyle>
          <a:p>
            <a:r>
              <a:rPr lang="en-US"/>
              <a:t>8/7/23</a:t>
            </a:r>
          </a:p>
        </p:txBody>
      </p:sp>
      <p:sp>
        <p:nvSpPr>
          <p:cNvPr id="5" name="Footer Placeholder 4">
            <a:extLst>
              <a:ext uri="{FF2B5EF4-FFF2-40B4-BE49-F238E27FC236}">
                <a16:creationId xmlns:a16="http://schemas.microsoft.com/office/drawing/2014/main" id="{83796FDC-0641-C52F-CA2E-C92B5207A4EC}"/>
              </a:ext>
            </a:extLst>
          </p:cNvPr>
          <p:cNvSpPr>
            <a:spLocks noGrp="1"/>
          </p:cNvSpPr>
          <p:nvPr>
            <p:ph type="ftr" sz="quarter" idx="11"/>
          </p:nvPr>
        </p:nvSpPr>
        <p:spPr>
          <a:xfrm>
            <a:off x="628651" y="4767263"/>
            <a:ext cx="2540468" cy="273844"/>
          </a:xfrm>
          <a:prstGeom prst="rect">
            <a:avLst/>
          </a:prstGeom>
        </p:spPr>
        <p:txBody>
          <a:bodyPr/>
          <a:lstStyle>
            <a:lvl1pPr algn="l">
              <a:defRPr sz="900" b="0" i="0">
                <a:solidFill>
                  <a:schemeClr val="tx1">
                    <a:lumMod val="85000"/>
                    <a:lumOff val="15000"/>
                  </a:schemeClr>
                </a:solidFill>
                <a:latin typeface="Helvetica Neue Light" panose="02000403000000020004" pitchFamily="2" charset="0"/>
                <a:ea typeface="Helvetica Neue Light" panose="02000403000000020004" pitchFamily="2" charset="0"/>
              </a:defRPr>
            </a:lvl1pPr>
          </a:lstStyle>
          <a:p>
            <a:r>
              <a:rPr lang="en-US"/>
              <a:t>OSG School 2023 - Intro to HTC</a:t>
            </a:r>
          </a:p>
        </p:txBody>
      </p:sp>
      <p:sp>
        <p:nvSpPr>
          <p:cNvPr id="6" name="Slide Number Placeholder 5">
            <a:extLst>
              <a:ext uri="{FF2B5EF4-FFF2-40B4-BE49-F238E27FC236}">
                <a16:creationId xmlns:a16="http://schemas.microsoft.com/office/drawing/2014/main" id="{19A754D3-6195-292F-ABB9-E19F3A0BF01C}"/>
              </a:ext>
            </a:extLst>
          </p:cNvPr>
          <p:cNvSpPr>
            <a:spLocks noGrp="1"/>
          </p:cNvSpPr>
          <p:nvPr>
            <p:ph type="sldNum" sz="quarter" idx="12"/>
          </p:nvPr>
        </p:nvSpPr>
        <p:spPr/>
        <p:txBody>
          <a:bodyPr/>
          <a:lstStyle>
            <a:lvl1pPr>
              <a:defRPr sz="900" b="0" i="0">
                <a:solidFill>
                  <a:schemeClr val="tx1">
                    <a:lumMod val="85000"/>
                    <a:lumOff val="15000"/>
                  </a:schemeClr>
                </a:solidFill>
                <a:latin typeface="Helvetica Neue Light" panose="02000403000000020004" pitchFamily="2" charset="0"/>
                <a:ea typeface="Helvetica Neue Light" panose="02000403000000020004" pitchFamily="2" charset="0"/>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3661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0015-5AC9-8409-A7B7-1929AA760657}"/>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A4E9A6F-3ED0-3BC5-0608-0EE82E701109}"/>
              </a:ext>
            </a:extLst>
          </p:cNvPr>
          <p:cNvSpPr>
            <a:spLocks noGrp="1"/>
          </p:cNvSpPr>
          <p:nvPr>
            <p:ph type="body" idx="1"/>
          </p:nvPr>
        </p:nvSpPr>
        <p:spPr>
          <a:xfrm>
            <a:off x="623887" y="3442098"/>
            <a:ext cx="7886700" cy="105530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338A60-7159-D427-7A47-8A430F80B4FF}"/>
              </a:ext>
            </a:extLst>
          </p:cNvPr>
          <p:cNvSpPr>
            <a:spLocks noGrp="1"/>
          </p:cNvSpPr>
          <p:nvPr>
            <p:ph type="dt" sz="half" idx="10"/>
          </p:nvPr>
        </p:nvSpPr>
        <p:spPr>
          <a:xfrm>
            <a:off x="6456747" y="4767263"/>
            <a:ext cx="1029302" cy="273844"/>
          </a:xfrm>
          <a:prstGeom prst="rect">
            <a:avLst/>
          </a:prstGeom>
        </p:spPr>
        <p:txBody>
          <a:bodyPr/>
          <a:lstStyle/>
          <a:p>
            <a:r>
              <a:rPr lang="en-US"/>
              <a:t>8/7/23</a:t>
            </a:r>
          </a:p>
        </p:txBody>
      </p:sp>
      <p:sp>
        <p:nvSpPr>
          <p:cNvPr id="5" name="Footer Placeholder 4">
            <a:extLst>
              <a:ext uri="{FF2B5EF4-FFF2-40B4-BE49-F238E27FC236}">
                <a16:creationId xmlns:a16="http://schemas.microsoft.com/office/drawing/2014/main" id="{F7EA7D2B-1B11-2E21-54C4-90EE077791CA}"/>
              </a:ext>
            </a:extLst>
          </p:cNvPr>
          <p:cNvSpPr>
            <a:spLocks noGrp="1"/>
          </p:cNvSpPr>
          <p:nvPr>
            <p:ph type="ftr" sz="quarter" idx="11"/>
          </p:nvPr>
        </p:nvSpPr>
        <p:spPr>
          <a:xfrm>
            <a:off x="623887" y="4767262"/>
            <a:ext cx="2539070" cy="273844"/>
          </a:xfrm>
          <a:prstGeom prst="rect">
            <a:avLst/>
          </a:prstGeom>
        </p:spPr>
        <p:txBody>
          <a:bodyPr/>
          <a:lstStyle/>
          <a:p>
            <a:r>
              <a:rPr lang="en-US"/>
              <a:t>OSG School 2023 - Intro to HTC</a:t>
            </a:r>
          </a:p>
        </p:txBody>
      </p:sp>
      <p:sp>
        <p:nvSpPr>
          <p:cNvPr id="6" name="Slide Number Placeholder 5">
            <a:extLst>
              <a:ext uri="{FF2B5EF4-FFF2-40B4-BE49-F238E27FC236}">
                <a16:creationId xmlns:a16="http://schemas.microsoft.com/office/drawing/2014/main" id="{713455EC-3918-5482-5A76-B4253B69F8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48243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BF36F-6D1A-AADD-7E67-237DCDE8DF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308E27-59D9-C97E-D984-C5379428FACE}"/>
              </a:ext>
            </a:extLst>
          </p:cNvPr>
          <p:cNvSpPr>
            <a:spLocks noGrp="1"/>
          </p:cNvSpPr>
          <p:nvPr>
            <p:ph sz="half" idx="1"/>
          </p:nvPr>
        </p:nvSpPr>
        <p:spPr>
          <a:xfrm>
            <a:off x="628650" y="1369219"/>
            <a:ext cx="3886200" cy="3128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F69D23-E31B-3D09-1F4F-7FA782FBF44D}"/>
              </a:ext>
            </a:extLst>
          </p:cNvPr>
          <p:cNvSpPr>
            <a:spLocks noGrp="1"/>
          </p:cNvSpPr>
          <p:nvPr>
            <p:ph sz="half" idx="2"/>
          </p:nvPr>
        </p:nvSpPr>
        <p:spPr>
          <a:xfrm>
            <a:off x="4629150" y="1369219"/>
            <a:ext cx="3886200" cy="3128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CF26DB-54C8-8F1B-B0ED-3FCEC5CF6723}"/>
              </a:ext>
            </a:extLst>
          </p:cNvPr>
          <p:cNvSpPr>
            <a:spLocks noGrp="1"/>
          </p:cNvSpPr>
          <p:nvPr>
            <p:ph type="dt" sz="half" idx="10"/>
          </p:nvPr>
        </p:nvSpPr>
        <p:spPr>
          <a:xfrm>
            <a:off x="6456747" y="4767263"/>
            <a:ext cx="1029302" cy="273844"/>
          </a:xfrm>
          <a:prstGeom prst="rect">
            <a:avLst/>
          </a:prstGeom>
        </p:spPr>
        <p:txBody>
          <a:bodyPr/>
          <a:lstStyle/>
          <a:p>
            <a:r>
              <a:rPr lang="en-US"/>
              <a:t>8/7/23</a:t>
            </a:r>
          </a:p>
        </p:txBody>
      </p:sp>
      <p:sp>
        <p:nvSpPr>
          <p:cNvPr id="6" name="Footer Placeholder 5">
            <a:extLst>
              <a:ext uri="{FF2B5EF4-FFF2-40B4-BE49-F238E27FC236}">
                <a16:creationId xmlns:a16="http://schemas.microsoft.com/office/drawing/2014/main" id="{AF066981-DDD1-6FAE-C735-6184D5EAA8BD}"/>
              </a:ext>
            </a:extLst>
          </p:cNvPr>
          <p:cNvSpPr>
            <a:spLocks noGrp="1"/>
          </p:cNvSpPr>
          <p:nvPr>
            <p:ph type="ftr" sz="quarter" idx="11"/>
          </p:nvPr>
        </p:nvSpPr>
        <p:spPr>
          <a:xfrm>
            <a:off x="628651" y="4767262"/>
            <a:ext cx="2540468" cy="273844"/>
          </a:xfrm>
          <a:prstGeom prst="rect">
            <a:avLst/>
          </a:prstGeom>
        </p:spPr>
        <p:txBody>
          <a:bodyPr/>
          <a:lstStyle/>
          <a:p>
            <a:r>
              <a:rPr lang="en-US"/>
              <a:t>OSG School 2023 - Intro to HTC</a:t>
            </a:r>
          </a:p>
        </p:txBody>
      </p:sp>
      <p:sp>
        <p:nvSpPr>
          <p:cNvPr id="7" name="Slide Number Placeholder 6">
            <a:extLst>
              <a:ext uri="{FF2B5EF4-FFF2-40B4-BE49-F238E27FC236}">
                <a16:creationId xmlns:a16="http://schemas.microsoft.com/office/drawing/2014/main" id="{4EB4345F-E05D-18C7-94CC-A771A5535F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44300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D216-8E16-FD48-8F7F-157BCADBCDD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753D6E-3A3C-39BE-53DF-E2F3EB46822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E9EFE85-9347-91E6-9CD7-524FFD1334C5}"/>
              </a:ext>
            </a:extLst>
          </p:cNvPr>
          <p:cNvSpPr>
            <a:spLocks noGrp="1"/>
          </p:cNvSpPr>
          <p:nvPr>
            <p:ph sz="half" idx="2"/>
          </p:nvPr>
        </p:nvSpPr>
        <p:spPr>
          <a:xfrm>
            <a:off x="629841" y="1878807"/>
            <a:ext cx="3885010" cy="2611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051138-A469-FC15-0345-1A551D15A13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943CC10-97C9-D5C0-827C-FAD44871A32C}"/>
              </a:ext>
            </a:extLst>
          </p:cNvPr>
          <p:cNvSpPr>
            <a:spLocks noGrp="1"/>
          </p:cNvSpPr>
          <p:nvPr>
            <p:ph sz="quarter" idx="4"/>
          </p:nvPr>
        </p:nvSpPr>
        <p:spPr>
          <a:xfrm>
            <a:off x="4629150" y="1878807"/>
            <a:ext cx="3887391" cy="2611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343BDD-FB4B-A61D-2940-1A4F71DB6E3F}"/>
              </a:ext>
            </a:extLst>
          </p:cNvPr>
          <p:cNvSpPr>
            <a:spLocks noGrp="1"/>
          </p:cNvSpPr>
          <p:nvPr>
            <p:ph type="dt" sz="half" idx="10"/>
          </p:nvPr>
        </p:nvSpPr>
        <p:spPr>
          <a:xfrm>
            <a:off x="6456747" y="4767262"/>
            <a:ext cx="1029302" cy="273844"/>
          </a:xfrm>
          <a:prstGeom prst="rect">
            <a:avLst/>
          </a:prstGeom>
        </p:spPr>
        <p:txBody>
          <a:bodyPr/>
          <a:lstStyle/>
          <a:p>
            <a:r>
              <a:rPr lang="en-US"/>
              <a:t>8/7/23</a:t>
            </a:r>
          </a:p>
        </p:txBody>
      </p:sp>
      <p:sp>
        <p:nvSpPr>
          <p:cNvPr id="8" name="Footer Placeholder 7">
            <a:extLst>
              <a:ext uri="{FF2B5EF4-FFF2-40B4-BE49-F238E27FC236}">
                <a16:creationId xmlns:a16="http://schemas.microsoft.com/office/drawing/2014/main" id="{AEA259F3-9565-25D9-910C-B21F0403C279}"/>
              </a:ext>
            </a:extLst>
          </p:cNvPr>
          <p:cNvSpPr>
            <a:spLocks noGrp="1"/>
          </p:cNvSpPr>
          <p:nvPr>
            <p:ph type="ftr" sz="quarter" idx="11"/>
          </p:nvPr>
        </p:nvSpPr>
        <p:spPr>
          <a:xfrm>
            <a:off x="628651" y="4767262"/>
            <a:ext cx="2534307" cy="273844"/>
          </a:xfrm>
          <a:prstGeom prst="rect">
            <a:avLst/>
          </a:prstGeom>
        </p:spPr>
        <p:txBody>
          <a:bodyPr/>
          <a:lstStyle/>
          <a:p>
            <a:r>
              <a:rPr lang="en-US"/>
              <a:t>OSG School 2023 - Intro to HTC</a:t>
            </a:r>
          </a:p>
        </p:txBody>
      </p:sp>
      <p:sp>
        <p:nvSpPr>
          <p:cNvPr id="9" name="Slide Number Placeholder 8">
            <a:extLst>
              <a:ext uri="{FF2B5EF4-FFF2-40B4-BE49-F238E27FC236}">
                <a16:creationId xmlns:a16="http://schemas.microsoft.com/office/drawing/2014/main" id="{E5F0AEC3-709E-ACC5-0AAB-FD51F8EDBA9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21307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6AB5-FB77-4B9F-2EB3-97F94724B2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EF2B52-6628-A1E4-C026-25A2E063F508}"/>
              </a:ext>
            </a:extLst>
          </p:cNvPr>
          <p:cNvSpPr>
            <a:spLocks noGrp="1"/>
          </p:cNvSpPr>
          <p:nvPr>
            <p:ph type="dt" sz="half" idx="10"/>
          </p:nvPr>
        </p:nvSpPr>
        <p:spPr>
          <a:xfrm>
            <a:off x="6456747" y="4767262"/>
            <a:ext cx="1029302" cy="273844"/>
          </a:xfrm>
          <a:prstGeom prst="rect">
            <a:avLst/>
          </a:prstGeom>
        </p:spPr>
        <p:txBody>
          <a:bodyPr/>
          <a:lstStyle/>
          <a:p>
            <a:r>
              <a:rPr lang="en-US"/>
              <a:t>8/7/23</a:t>
            </a:r>
          </a:p>
        </p:txBody>
      </p:sp>
      <p:sp>
        <p:nvSpPr>
          <p:cNvPr id="4" name="Footer Placeholder 3">
            <a:extLst>
              <a:ext uri="{FF2B5EF4-FFF2-40B4-BE49-F238E27FC236}">
                <a16:creationId xmlns:a16="http://schemas.microsoft.com/office/drawing/2014/main" id="{F01BAC22-F278-E00B-DD44-4D4FC3C1828A}"/>
              </a:ext>
            </a:extLst>
          </p:cNvPr>
          <p:cNvSpPr>
            <a:spLocks noGrp="1"/>
          </p:cNvSpPr>
          <p:nvPr>
            <p:ph type="ftr" sz="quarter" idx="11"/>
          </p:nvPr>
        </p:nvSpPr>
        <p:spPr>
          <a:xfrm>
            <a:off x="628651" y="4767261"/>
            <a:ext cx="2540468" cy="273844"/>
          </a:xfrm>
          <a:prstGeom prst="rect">
            <a:avLst/>
          </a:prstGeom>
        </p:spPr>
        <p:txBody>
          <a:bodyPr/>
          <a:lstStyle/>
          <a:p>
            <a:r>
              <a:rPr lang="en-US"/>
              <a:t>OSG School 2023 - Intro to HTC</a:t>
            </a:r>
          </a:p>
        </p:txBody>
      </p:sp>
      <p:sp>
        <p:nvSpPr>
          <p:cNvPr id="5" name="Slide Number Placeholder 4">
            <a:extLst>
              <a:ext uri="{FF2B5EF4-FFF2-40B4-BE49-F238E27FC236}">
                <a16:creationId xmlns:a16="http://schemas.microsoft.com/office/drawing/2014/main" id="{ED3BC01B-369A-FC53-6F78-59AD77BEA6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725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ED4E2D-F97E-4BC7-2C08-75020487A185}"/>
              </a:ext>
            </a:extLst>
          </p:cNvPr>
          <p:cNvSpPr>
            <a:spLocks noGrp="1"/>
          </p:cNvSpPr>
          <p:nvPr>
            <p:ph type="dt" sz="half" idx="10"/>
          </p:nvPr>
        </p:nvSpPr>
        <p:spPr>
          <a:xfrm>
            <a:off x="6457349" y="4767261"/>
            <a:ext cx="1028700" cy="273844"/>
          </a:xfrm>
          <a:prstGeom prst="rect">
            <a:avLst/>
          </a:prstGeom>
        </p:spPr>
        <p:txBody>
          <a:bodyPr/>
          <a:lstStyle/>
          <a:p>
            <a:r>
              <a:rPr lang="en-US"/>
              <a:t>8/7/23</a:t>
            </a:r>
          </a:p>
        </p:txBody>
      </p:sp>
      <p:sp>
        <p:nvSpPr>
          <p:cNvPr id="3" name="Footer Placeholder 2">
            <a:extLst>
              <a:ext uri="{FF2B5EF4-FFF2-40B4-BE49-F238E27FC236}">
                <a16:creationId xmlns:a16="http://schemas.microsoft.com/office/drawing/2014/main" id="{4816FDBA-1024-B714-8932-C7C93A43F793}"/>
              </a:ext>
            </a:extLst>
          </p:cNvPr>
          <p:cNvSpPr>
            <a:spLocks noGrp="1"/>
          </p:cNvSpPr>
          <p:nvPr>
            <p:ph type="ftr" sz="quarter" idx="11"/>
          </p:nvPr>
        </p:nvSpPr>
        <p:spPr>
          <a:xfrm>
            <a:off x="628651" y="4767261"/>
            <a:ext cx="2540468" cy="273844"/>
          </a:xfrm>
          <a:prstGeom prst="rect">
            <a:avLst/>
          </a:prstGeom>
        </p:spPr>
        <p:txBody>
          <a:bodyPr/>
          <a:lstStyle/>
          <a:p>
            <a:r>
              <a:rPr lang="en-US"/>
              <a:t>OSG School 2023 - Intro to HTC</a:t>
            </a:r>
          </a:p>
        </p:txBody>
      </p:sp>
      <p:sp>
        <p:nvSpPr>
          <p:cNvPr id="4" name="Slide Number Placeholder 3">
            <a:extLst>
              <a:ext uri="{FF2B5EF4-FFF2-40B4-BE49-F238E27FC236}">
                <a16:creationId xmlns:a16="http://schemas.microsoft.com/office/drawing/2014/main" id="{D2C52985-70BA-918C-E44C-6F338680D20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33902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E92F-FA53-AA6E-1A45-A3AF0FDB61F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E2B4BF7-9A52-420C-0233-A7110DC1D66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6A3A82-40EC-4A59-3F8B-BD6DBF72942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DE28947-BF14-AAD6-6A92-24A60B811DE3}"/>
              </a:ext>
            </a:extLst>
          </p:cNvPr>
          <p:cNvSpPr>
            <a:spLocks noGrp="1"/>
          </p:cNvSpPr>
          <p:nvPr>
            <p:ph type="dt" sz="half" idx="10"/>
          </p:nvPr>
        </p:nvSpPr>
        <p:spPr>
          <a:xfrm>
            <a:off x="6457349" y="4767263"/>
            <a:ext cx="1028700" cy="273844"/>
          </a:xfrm>
          <a:prstGeom prst="rect">
            <a:avLst/>
          </a:prstGeom>
        </p:spPr>
        <p:txBody>
          <a:bodyPr/>
          <a:lstStyle/>
          <a:p>
            <a:r>
              <a:rPr lang="en-US"/>
              <a:t>8/7/23</a:t>
            </a:r>
          </a:p>
        </p:txBody>
      </p:sp>
      <p:sp>
        <p:nvSpPr>
          <p:cNvPr id="6" name="Footer Placeholder 5">
            <a:extLst>
              <a:ext uri="{FF2B5EF4-FFF2-40B4-BE49-F238E27FC236}">
                <a16:creationId xmlns:a16="http://schemas.microsoft.com/office/drawing/2014/main" id="{31427B19-B6B0-E417-B6FB-8C005D8FBDF4}"/>
              </a:ext>
            </a:extLst>
          </p:cNvPr>
          <p:cNvSpPr>
            <a:spLocks noGrp="1"/>
          </p:cNvSpPr>
          <p:nvPr>
            <p:ph type="ftr" sz="quarter" idx="11"/>
          </p:nvPr>
        </p:nvSpPr>
        <p:spPr>
          <a:xfrm>
            <a:off x="628651" y="4767262"/>
            <a:ext cx="2540468" cy="273844"/>
          </a:xfrm>
          <a:prstGeom prst="rect">
            <a:avLst/>
          </a:prstGeom>
        </p:spPr>
        <p:txBody>
          <a:bodyPr/>
          <a:lstStyle/>
          <a:p>
            <a:r>
              <a:rPr lang="en-US"/>
              <a:t>OSG School 2023 - Intro to HTC</a:t>
            </a:r>
          </a:p>
        </p:txBody>
      </p:sp>
      <p:sp>
        <p:nvSpPr>
          <p:cNvPr id="7" name="Slide Number Placeholder 6">
            <a:extLst>
              <a:ext uri="{FF2B5EF4-FFF2-40B4-BE49-F238E27FC236}">
                <a16:creationId xmlns:a16="http://schemas.microsoft.com/office/drawing/2014/main" id="{16148155-AABA-1F83-647F-E9CB486FB3B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7095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85956-ECBE-AC91-321E-D52BE6D1C86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A096A46-DB89-15CD-430C-0C7AC4C8068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033F5A15-5212-A99F-9CF1-BA822ECEDF1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A0CCE9C-9BDD-82F5-572C-26B943345EA2}"/>
              </a:ext>
            </a:extLst>
          </p:cNvPr>
          <p:cNvSpPr>
            <a:spLocks noGrp="1"/>
          </p:cNvSpPr>
          <p:nvPr>
            <p:ph type="dt" sz="half" idx="10"/>
          </p:nvPr>
        </p:nvSpPr>
        <p:spPr>
          <a:xfrm>
            <a:off x="6456747" y="4767262"/>
            <a:ext cx="1029302" cy="273844"/>
          </a:xfrm>
          <a:prstGeom prst="rect">
            <a:avLst/>
          </a:prstGeom>
        </p:spPr>
        <p:txBody>
          <a:bodyPr/>
          <a:lstStyle/>
          <a:p>
            <a:r>
              <a:rPr lang="en-US"/>
              <a:t>8/7/23</a:t>
            </a:r>
          </a:p>
        </p:txBody>
      </p:sp>
      <p:sp>
        <p:nvSpPr>
          <p:cNvPr id="6" name="Footer Placeholder 5">
            <a:extLst>
              <a:ext uri="{FF2B5EF4-FFF2-40B4-BE49-F238E27FC236}">
                <a16:creationId xmlns:a16="http://schemas.microsoft.com/office/drawing/2014/main" id="{8965C313-EB9C-23EB-8BB4-D7CCA37384D1}"/>
              </a:ext>
            </a:extLst>
          </p:cNvPr>
          <p:cNvSpPr>
            <a:spLocks noGrp="1"/>
          </p:cNvSpPr>
          <p:nvPr>
            <p:ph type="ftr" sz="quarter" idx="11"/>
          </p:nvPr>
        </p:nvSpPr>
        <p:spPr>
          <a:xfrm>
            <a:off x="628651" y="4767261"/>
            <a:ext cx="2540468" cy="273844"/>
          </a:xfrm>
          <a:prstGeom prst="rect">
            <a:avLst/>
          </a:prstGeom>
        </p:spPr>
        <p:txBody>
          <a:bodyPr/>
          <a:lstStyle/>
          <a:p>
            <a:r>
              <a:rPr lang="en-US"/>
              <a:t>OSG School 2023 - Intro to HTC</a:t>
            </a:r>
          </a:p>
        </p:txBody>
      </p:sp>
      <p:sp>
        <p:nvSpPr>
          <p:cNvPr id="7" name="Slide Number Placeholder 6">
            <a:extLst>
              <a:ext uri="{FF2B5EF4-FFF2-40B4-BE49-F238E27FC236}">
                <a16:creationId xmlns:a16="http://schemas.microsoft.com/office/drawing/2014/main" id="{5A648B9C-5FFC-A52D-E102-DA4A415557A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9738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AA8C0-931D-F732-39B4-3B44F6852B0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28BFB8-2476-6BE1-E058-A18FA9CD9BC8}"/>
              </a:ext>
            </a:extLst>
          </p:cNvPr>
          <p:cNvSpPr>
            <a:spLocks noGrp="1"/>
          </p:cNvSpPr>
          <p:nvPr>
            <p:ph type="body" idx="1"/>
          </p:nvPr>
        </p:nvSpPr>
        <p:spPr>
          <a:xfrm>
            <a:off x="628650" y="1369219"/>
            <a:ext cx="7886700" cy="312818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F3E9A7D-8C82-3EDD-3922-D80EDAF602D1}"/>
              </a:ext>
            </a:extLst>
          </p:cNvPr>
          <p:cNvSpPr>
            <a:spLocks noGrp="1"/>
          </p:cNvSpPr>
          <p:nvPr>
            <p:ph type="dt" sz="half" idx="2"/>
          </p:nvPr>
        </p:nvSpPr>
        <p:spPr>
          <a:xfrm>
            <a:off x="6457950" y="4767263"/>
            <a:ext cx="1028099" cy="273844"/>
          </a:xfrm>
          <a:prstGeom prst="rect">
            <a:avLst/>
          </a:prstGeom>
        </p:spPr>
        <p:txBody>
          <a:bodyPr vert="horz" lIns="91440" tIns="45720" rIns="91440" bIns="45720" rtlCol="0" anchor="ctr"/>
          <a:lstStyle>
            <a:lvl1pPr algn="l">
              <a:defRPr sz="900" b="0" i="0">
                <a:solidFill>
                  <a:schemeClr val="tx1">
                    <a:lumMod val="85000"/>
                    <a:lumOff val="15000"/>
                  </a:schemeClr>
                </a:solidFill>
                <a:latin typeface="Helvetica Neue Light" panose="02000403000000020004" pitchFamily="2" charset="0"/>
                <a:ea typeface="Helvetica Neue Light" panose="02000403000000020004" pitchFamily="2" charset="0"/>
              </a:defRPr>
            </a:lvl1pPr>
          </a:lstStyle>
          <a:p>
            <a:r>
              <a:rPr lang="en-US"/>
              <a:t>8/7/23</a:t>
            </a:r>
          </a:p>
        </p:txBody>
      </p:sp>
      <p:sp>
        <p:nvSpPr>
          <p:cNvPr id="5" name="Footer Placeholder 4">
            <a:extLst>
              <a:ext uri="{FF2B5EF4-FFF2-40B4-BE49-F238E27FC236}">
                <a16:creationId xmlns:a16="http://schemas.microsoft.com/office/drawing/2014/main" id="{CC583736-57DA-9A35-6B3E-A9367461193A}"/>
              </a:ext>
            </a:extLst>
          </p:cNvPr>
          <p:cNvSpPr>
            <a:spLocks noGrp="1"/>
          </p:cNvSpPr>
          <p:nvPr>
            <p:ph type="ftr" sz="quarter" idx="3"/>
          </p:nvPr>
        </p:nvSpPr>
        <p:spPr>
          <a:xfrm>
            <a:off x="628651" y="4767263"/>
            <a:ext cx="2540468" cy="273844"/>
          </a:xfrm>
          <a:prstGeom prst="rect">
            <a:avLst/>
          </a:prstGeom>
        </p:spPr>
        <p:txBody>
          <a:bodyPr vert="horz" lIns="91440" tIns="45720" rIns="91440" bIns="45720" rtlCol="0" anchor="ctr"/>
          <a:lstStyle>
            <a:lvl1pPr algn="l">
              <a:defRPr sz="900" b="0" i="0">
                <a:solidFill>
                  <a:schemeClr val="tx1">
                    <a:lumMod val="85000"/>
                    <a:lumOff val="15000"/>
                  </a:schemeClr>
                </a:solidFill>
                <a:latin typeface="Helvetica Neue Light" panose="02000403000000020004" pitchFamily="2" charset="0"/>
                <a:ea typeface="Helvetica Neue Light" panose="02000403000000020004" pitchFamily="2" charset="0"/>
              </a:defRPr>
            </a:lvl1pPr>
          </a:lstStyle>
          <a:p>
            <a:r>
              <a:rPr lang="en-US"/>
              <a:t>OSG School 2023 - Intro to HTC</a:t>
            </a:r>
          </a:p>
        </p:txBody>
      </p:sp>
      <p:sp>
        <p:nvSpPr>
          <p:cNvPr id="6" name="Slide Number Placeholder 5">
            <a:extLst>
              <a:ext uri="{FF2B5EF4-FFF2-40B4-BE49-F238E27FC236}">
                <a16:creationId xmlns:a16="http://schemas.microsoft.com/office/drawing/2014/main" id="{ECF017C3-8B63-9605-9321-1F70010B6012}"/>
              </a:ext>
            </a:extLst>
          </p:cNvPr>
          <p:cNvSpPr>
            <a:spLocks noGrp="1"/>
          </p:cNvSpPr>
          <p:nvPr>
            <p:ph type="sldNum" sz="quarter" idx="4"/>
          </p:nvPr>
        </p:nvSpPr>
        <p:spPr>
          <a:xfrm>
            <a:off x="7486048" y="4767263"/>
            <a:ext cx="1029302" cy="273844"/>
          </a:xfrm>
          <a:prstGeom prst="rect">
            <a:avLst/>
          </a:prstGeom>
        </p:spPr>
        <p:txBody>
          <a:bodyPr vert="horz" lIns="91440" tIns="45720" rIns="91440" bIns="45720" rtlCol="0" anchor="ctr"/>
          <a:lstStyle>
            <a:lvl1pPr algn="r">
              <a:defRPr sz="900" b="0" i="0">
                <a:solidFill>
                  <a:schemeClr val="tx1">
                    <a:lumMod val="85000"/>
                    <a:lumOff val="15000"/>
                  </a:schemeClr>
                </a:solidFill>
                <a:latin typeface="Helvetica Neue Light" panose="02000403000000020004" pitchFamily="2" charset="0"/>
                <a:ea typeface="Helvetica Neue Light" panose="02000403000000020004" pitchFamily="2" charset="0"/>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5089214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hf hdr="0"/>
  <p:txStyles>
    <p:titleStyle>
      <a:lvl1pPr algn="l" defTabSz="685800" rtl="0" eaLnBrk="1" latinLnBrk="0" hangingPunct="1">
        <a:lnSpc>
          <a:spcPct val="90000"/>
        </a:lnSpc>
        <a:spcBef>
          <a:spcPct val="0"/>
        </a:spcBef>
        <a:buNone/>
        <a:defRPr sz="3300" b="0" i="0" kern="1200">
          <a:solidFill>
            <a:schemeClr val="tx1"/>
          </a:solidFill>
          <a:latin typeface="Helvetica Neue Light" panose="02000403000000020004" pitchFamily="2" charset="0"/>
          <a:ea typeface="Helvetica Neue Light" panose="02000403000000020004" pitchFamily="2" charset="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world/2020/jan/16/indian-bakers-rise-to-task-of-making-worlds-longest-cake"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421600" y="1895625"/>
            <a:ext cx="8183700" cy="147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t>Advance Your Research: Scale Out Your Computing</a:t>
            </a:r>
            <a:endParaRPr dirty="0"/>
          </a:p>
        </p:txBody>
      </p:sp>
      <p:sp>
        <p:nvSpPr>
          <p:cNvPr id="61" name="Google Shape;61;p14"/>
          <p:cNvSpPr txBox="1">
            <a:spLocks noGrp="1"/>
          </p:cNvSpPr>
          <p:nvPr>
            <p:ph type="subTitle" idx="1"/>
          </p:nvPr>
        </p:nvSpPr>
        <p:spPr>
          <a:xfrm>
            <a:off x="421600" y="3369225"/>
            <a:ext cx="8183700" cy="86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440"/>
              <a:buNone/>
            </a:pPr>
            <a:r>
              <a:rPr lang="en-US" sz="1800" dirty="0"/>
              <a:t>OSG User School 2023</a:t>
            </a:r>
          </a:p>
          <a:p>
            <a:pPr marL="0" lvl="0" indent="0" algn="ctr" rtl="0">
              <a:spcBef>
                <a:spcPts val="0"/>
              </a:spcBef>
              <a:spcAft>
                <a:spcPts val="0"/>
              </a:spcAft>
              <a:buSzPts val="440"/>
              <a:buNone/>
            </a:pPr>
            <a:r>
              <a:rPr lang="en-US" dirty="0"/>
              <a:t>August 7, 2023</a:t>
            </a:r>
            <a:endParaRPr sz="1800" dirty="0"/>
          </a:p>
        </p:txBody>
      </p:sp>
      <p:pic>
        <p:nvPicPr>
          <p:cNvPr id="63" name="Google Shape;63;p14"/>
          <p:cNvPicPr preferRelativeResize="0"/>
          <p:nvPr/>
        </p:nvPicPr>
        <p:blipFill rotWithShape="1">
          <a:blip r:embed="rId3">
            <a:alphaModFix/>
          </a:blip>
          <a:srcRect/>
          <a:stretch/>
        </p:blipFill>
        <p:spPr>
          <a:xfrm>
            <a:off x="3305525" y="406651"/>
            <a:ext cx="2532951" cy="13525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7"/>
          <p:cNvSpPr txBox="1">
            <a:spLocks noGrp="1"/>
          </p:cNvSpPr>
          <p:nvPr>
            <p:ph type="title"/>
          </p:nvPr>
        </p:nvSpPr>
        <p:spPr>
          <a:xfrm>
            <a:off x="311700" y="555600"/>
            <a:ext cx="26517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 bigger computer</a:t>
            </a:r>
            <a:endParaRPr/>
          </a:p>
        </p:txBody>
      </p:sp>
      <p:sp>
        <p:nvSpPr>
          <p:cNvPr id="210" name="Google Shape;210;p27"/>
          <p:cNvSpPr txBox="1">
            <a:spLocks noGrp="1"/>
          </p:cNvSpPr>
          <p:nvPr>
            <p:ph type="body" idx="1"/>
          </p:nvPr>
        </p:nvSpPr>
        <p:spPr>
          <a:xfrm>
            <a:off x="311700" y="1399400"/>
            <a:ext cx="2808000" cy="306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Sometimes, getting a larger computer can solve your problem - more CPUs, more memory, more disk space. </a:t>
            </a:r>
            <a:endParaRPr sz="1800"/>
          </a:p>
          <a:p>
            <a:pPr marL="457200" lvl="0" indent="-342900" algn="l" rtl="0">
              <a:spcBef>
                <a:spcPts val="1200"/>
              </a:spcBef>
              <a:spcAft>
                <a:spcPts val="0"/>
              </a:spcAft>
              <a:buSzPts val="1800"/>
              <a:buChar char="-"/>
            </a:pPr>
            <a:r>
              <a:rPr lang="en" sz="1800"/>
              <a:t>Workstation</a:t>
            </a:r>
            <a:endParaRPr sz="1800"/>
          </a:p>
          <a:p>
            <a:pPr marL="457200" lvl="0" indent="-342900" algn="l" rtl="0">
              <a:spcBef>
                <a:spcPts val="0"/>
              </a:spcBef>
              <a:spcAft>
                <a:spcPts val="0"/>
              </a:spcAft>
              <a:buSzPts val="1800"/>
              <a:buChar char="-"/>
            </a:pPr>
            <a:r>
              <a:rPr lang="en" sz="1800"/>
              <a:t>Server that requires remote log in</a:t>
            </a:r>
            <a:endParaRPr sz="1800"/>
          </a:p>
        </p:txBody>
      </p:sp>
      <p:sp>
        <p:nvSpPr>
          <p:cNvPr id="213" name="Google Shape;213;p27"/>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211" name="Google Shape;211;p27"/>
          <p:cNvPicPr preferRelativeResize="0"/>
          <p:nvPr/>
        </p:nvPicPr>
        <p:blipFill>
          <a:blip r:embed="rId3">
            <a:alphaModFix/>
          </a:blip>
          <a:stretch>
            <a:fillRect/>
          </a:stretch>
        </p:blipFill>
        <p:spPr>
          <a:xfrm>
            <a:off x="3757099" y="839250"/>
            <a:ext cx="4835300" cy="3225100"/>
          </a:xfrm>
          <a:prstGeom prst="rect">
            <a:avLst/>
          </a:prstGeom>
          <a:noFill/>
          <a:ln>
            <a:noFill/>
          </a:ln>
        </p:spPr>
      </p:pic>
      <p:sp>
        <p:nvSpPr>
          <p:cNvPr id="212" name="Google Shape;212;p27"/>
          <p:cNvSpPr txBox="1"/>
          <p:nvPr/>
        </p:nvSpPr>
        <p:spPr>
          <a:xfrm>
            <a:off x="5122350" y="4398450"/>
            <a:ext cx="3915900" cy="68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700"/>
              <a:t>Trique303 [CC BY-SA 4.0 (https://creativecommons.org/licenses/by-sa/4.0)]</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p:nvPr>
        </p:nvSpPr>
        <p:spPr>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Option 1: More CPUs</a:t>
            </a:r>
            <a:endParaRPr/>
          </a:p>
        </p:txBody>
      </p:sp>
      <p:sp>
        <p:nvSpPr>
          <p:cNvPr id="220" name="Google Shape;220;p28"/>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Run sub-problems on individual CPUs. </a:t>
            </a:r>
            <a:endParaRPr sz="1800"/>
          </a:p>
          <a:p>
            <a:pPr marL="0" lvl="0" indent="0" algn="l" rtl="0">
              <a:spcBef>
                <a:spcPts val="1200"/>
              </a:spcBef>
              <a:spcAft>
                <a:spcPts val="1200"/>
              </a:spcAft>
              <a:buNone/>
            </a:pPr>
            <a:r>
              <a:rPr lang="en" sz="1800"/>
              <a:t>Requires programming this capability into the code. </a:t>
            </a:r>
            <a:endParaRPr sz="1800"/>
          </a:p>
        </p:txBody>
      </p:sp>
      <p:sp>
        <p:nvSpPr>
          <p:cNvPr id="221" name="Google Shape;221;p28"/>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11</a:t>
            </a:fld>
            <a:endParaRPr>
              <a:latin typeface="Arial"/>
              <a:ea typeface="Arial"/>
              <a:cs typeface="Arial"/>
              <a:sym typeface="Arial"/>
            </a:endParaRPr>
          </a:p>
        </p:txBody>
      </p:sp>
      <p:sp>
        <p:nvSpPr>
          <p:cNvPr id="222" name="Google Shape;222;p28"/>
          <p:cNvSpPr/>
          <p:nvPr/>
        </p:nvSpPr>
        <p:spPr>
          <a:xfrm>
            <a:off x="3905250" y="460425"/>
            <a:ext cx="4392000" cy="26934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Big problem</a:t>
            </a:r>
            <a:endParaRPr sz="1800" b="1"/>
          </a:p>
        </p:txBody>
      </p:sp>
      <p:sp>
        <p:nvSpPr>
          <p:cNvPr id="223" name="Google Shape;223;p28"/>
          <p:cNvSpPr/>
          <p:nvPr/>
        </p:nvSpPr>
        <p:spPr>
          <a:xfrm>
            <a:off x="4021675" y="249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4021675" y="18425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4021675" y="5323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4021675" y="11874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4717550"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4717550" y="18478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4717550"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4717550" y="11927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7550950"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7550950" y="18478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7550950"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7550950" y="11927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6855150"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6855150" y="18478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6855150"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6855150" y="11927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5413425"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5413425"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6134288"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6134288"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4883075" y="3635175"/>
            <a:ext cx="2159400" cy="4665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28"/>
          <p:cNvPicPr preferRelativeResize="0"/>
          <p:nvPr/>
        </p:nvPicPr>
        <p:blipFill rotWithShape="1">
          <a:blip r:embed="rId3">
            <a:alphaModFix/>
          </a:blip>
          <a:srcRect b="23664"/>
          <a:stretch/>
        </p:blipFill>
        <p:spPr>
          <a:xfrm>
            <a:off x="5201600" y="3970950"/>
            <a:ext cx="1422451" cy="1085870"/>
          </a:xfrm>
          <a:prstGeom prst="rect">
            <a:avLst/>
          </a:prstGeom>
          <a:noFill/>
          <a:ln>
            <a:noFill/>
          </a:ln>
        </p:spPr>
      </p:pic>
      <p:sp>
        <p:nvSpPr>
          <p:cNvPr id="245" name="Google Shape;245;p28"/>
          <p:cNvSpPr/>
          <p:nvPr/>
        </p:nvSpPr>
        <p:spPr>
          <a:xfrm>
            <a:off x="504917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521242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537567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553892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570217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586542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602867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619192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635517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651842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668167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6844925" y="3696075"/>
            <a:ext cx="86700" cy="336300"/>
          </a:xfrm>
          <a:prstGeom prst="roundRect">
            <a:avLst>
              <a:gd name="adj" fmla="val 16667"/>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28"/>
          <p:cNvCxnSpPr>
            <a:endCxn id="244" idx="1"/>
          </p:cNvCxnSpPr>
          <p:nvPr/>
        </p:nvCxnSpPr>
        <p:spPr>
          <a:xfrm>
            <a:off x="4904900" y="4123585"/>
            <a:ext cx="296700" cy="390300"/>
          </a:xfrm>
          <a:prstGeom prst="straightConnector1">
            <a:avLst/>
          </a:prstGeom>
          <a:noFill/>
          <a:ln w="38100" cap="flat" cmpd="sng">
            <a:solidFill>
              <a:srgbClr val="000000"/>
            </a:solidFill>
            <a:prstDash val="solid"/>
            <a:round/>
            <a:headEnd type="none" w="med" len="med"/>
            <a:tailEnd type="none" w="med" len="med"/>
          </a:ln>
        </p:spPr>
      </p:cxnSp>
      <p:cxnSp>
        <p:nvCxnSpPr>
          <p:cNvPr id="258" name="Google Shape;258;p28"/>
          <p:cNvCxnSpPr/>
          <p:nvPr/>
        </p:nvCxnSpPr>
        <p:spPr>
          <a:xfrm flipH="1">
            <a:off x="6547851" y="4123585"/>
            <a:ext cx="472800" cy="390300"/>
          </a:xfrm>
          <a:prstGeom prst="straightConnector1">
            <a:avLst/>
          </a:prstGeom>
          <a:noFill/>
          <a:ln w="38100" cap="flat" cmpd="sng">
            <a:solidFill>
              <a:srgbClr val="000000"/>
            </a:solidFill>
            <a:prstDash val="solid"/>
            <a:round/>
            <a:headEnd type="none" w="med" len="med"/>
            <a:tailEnd type="none" w="med" len="med"/>
          </a:ln>
        </p:spPr>
      </p:cxnSp>
      <p:sp>
        <p:nvSpPr>
          <p:cNvPr id="259" name="Google Shape;259;p28"/>
          <p:cNvSpPr txBox="1"/>
          <p:nvPr/>
        </p:nvSpPr>
        <p:spPr>
          <a:xfrm>
            <a:off x="7065350" y="3635175"/>
            <a:ext cx="1256100" cy="7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 12 CPUs</a:t>
            </a:r>
            <a:endParaRPr>
              <a:latin typeface="Open Sans"/>
              <a:ea typeface="Open Sans"/>
              <a:cs typeface="Open Sans"/>
              <a:sym typeface="Open Sans"/>
            </a:endParaRPr>
          </a:p>
        </p:txBody>
      </p:sp>
      <p:cxnSp>
        <p:nvCxnSpPr>
          <p:cNvPr id="260" name="Google Shape;260;p28"/>
          <p:cNvCxnSpPr>
            <a:endCxn id="245" idx="0"/>
          </p:cNvCxnSpPr>
          <p:nvPr/>
        </p:nvCxnSpPr>
        <p:spPr>
          <a:xfrm>
            <a:off x="4334725" y="3071175"/>
            <a:ext cx="757800" cy="624900"/>
          </a:xfrm>
          <a:prstGeom prst="straightConnector1">
            <a:avLst/>
          </a:prstGeom>
          <a:noFill/>
          <a:ln w="19050" cap="flat" cmpd="sng">
            <a:solidFill>
              <a:srgbClr val="C6030B"/>
            </a:solidFill>
            <a:prstDash val="solid"/>
            <a:round/>
            <a:headEnd type="none" w="med" len="med"/>
            <a:tailEnd type="triangle" w="med" len="med"/>
          </a:ln>
        </p:spPr>
      </p:cxnSp>
      <p:cxnSp>
        <p:nvCxnSpPr>
          <p:cNvPr id="261" name="Google Shape;261;p28"/>
          <p:cNvCxnSpPr>
            <a:stCxn id="227" idx="2"/>
            <a:endCxn id="246" idx="0"/>
          </p:cNvCxnSpPr>
          <p:nvPr/>
        </p:nvCxnSpPr>
        <p:spPr>
          <a:xfrm>
            <a:off x="5030450" y="3076575"/>
            <a:ext cx="225300" cy="619500"/>
          </a:xfrm>
          <a:prstGeom prst="straightConnector1">
            <a:avLst/>
          </a:prstGeom>
          <a:noFill/>
          <a:ln w="19050" cap="flat" cmpd="sng">
            <a:solidFill>
              <a:srgbClr val="C6030B"/>
            </a:solidFill>
            <a:prstDash val="solid"/>
            <a:round/>
            <a:headEnd type="none" w="med" len="med"/>
            <a:tailEnd type="triangle" w="med" len="med"/>
          </a:ln>
        </p:spPr>
      </p:cxnSp>
      <p:cxnSp>
        <p:nvCxnSpPr>
          <p:cNvPr id="262" name="Google Shape;262;p28"/>
          <p:cNvCxnSpPr>
            <a:stCxn id="224" idx="2"/>
            <a:endCxn id="247" idx="0"/>
          </p:cNvCxnSpPr>
          <p:nvPr/>
        </p:nvCxnSpPr>
        <p:spPr>
          <a:xfrm>
            <a:off x="4334575" y="2416175"/>
            <a:ext cx="1084500" cy="1279800"/>
          </a:xfrm>
          <a:prstGeom prst="straightConnector1">
            <a:avLst/>
          </a:prstGeom>
          <a:noFill/>
          <a:ln w="19050" cap="flat" cmpd="sng">
            <a:solidFill>
              <a:srgbClr val="C6030B"/>
            </a:solidFill>
            <a:prstDash val="solid"/>
            <a:round/>
            <a:headEnd type="none" w="med" len="med"/>
            <a:tailEnd type="triangle" w="med" len="med"/>
          </a:ln>
        </p:spPr>
      </p:cxnSp>
      <p:cxnSp>
        <p:nvCxnSpPr>
          <p:cNvPr id="263" name="Google Shape;263;p28"/>
          <p:cNvCxnSpPr>
            <a:stCxn id="228" idx="2"/>
            <a:endCxn id="248" idx="0"/>
          </p:cNvCxnSpPr>
          <p:nvPr/>
        </p:nvCxnSpPr>
        <p:spPr>
          <a:xfrm>
            <a:off x="5030450" y="2421475"/>
            <a:ext cx="551700" cy="1274700"/>
          </a:xfrm>
          <a:prstGeom prst="straightConnector1">
            <a:avLst/>
          </a:prstGeom>
          <a:noFill/>
          <a:ln w="19050" cap="flat" cmpd="sng">
            <a:solidFill>
              <a:srgbClr val="C6030B"/>
            </a:solidFill>
            <a:prstDash val="solid"/>
            <a:round/>
            <a:headEnd type="none" w="med" len="med"/>
            <a:tailEnd type="triangle" w="med" len="med"/>
          </a:ln>
        </p:spPr>
      </p:cxnSp>
      <p:cxnSp>
        <p:nvCxnSpPr>
          <p:cNvPr id="264" name="Google Shape;264;p28"/>
          <p:cNvCxnSpPr>
            <a:stCxn id="239" idx="2"/>
            <a:endCxn id="250" idx="0"/>
          </p:cNvCxnSpPr>
          <p:nvPr/>
        </p:nvCxnSpPr>
        <p:spPr>
          <a:xfrm>
            <a:off x="5726325" y="3076575"/>
            <a:ext cx="182400" cy="619500"/>
          </a:xfrm>
          <a:prstGeom prst="straightConnector1">
            <a:avLst/>
          </a:prstGeom>
          <a:noFill/>
          <a:ln w="19050" cap="flat" cmpd="sng">
            <a:solidFill>
              <a:srgbClr val="C6030B"/>
            </a:solidFill>
            <a:prstDash val="solid"/>
            <a:round/>
            <a:headEnd type="none" w="med" len="med"/>
            <a:tailEnd type="triangle" w="med" len="med"/>
          </a:ln>
        </p:spPr>
      </p:cxnSp>
      <p:cxnSp>
        <p:nvCxnSpPr>
          <p:cNvPr id="265" name="Google Shape;265;p28"/>
          <p:cNvCxnSpPr>
            <a:stCxn id="241" idx="2"/>
            <a:endCxn id="251" idx="0"/>
          </p:cNvCxnSpPr>
          <p:nvPr/>
        </p:nvCxnSpPr>
        <p:spPr>
          <a:xfrm flipH="1">
            <a:off x="6071888" y="3076575"/>
            <a:ext cx="375300" cy="619500"/>
          </a:xfrm>
          <a:prstGeom prst="straightConnector1">
            <a:avLst/>
          </a:prstGeom>
          <a:noFill/>
          <a:ln w="19050" cap="flat" cmpd="sng">
            <a:solidFill>
              <a:srgbClr val="C6030B"/>
            </a:solidFill>
            <a:prstDash val="solid"/>
            <a:round/>
            <a:headEnd type="none" w="med" len="med"/>
            <a:tailEnd type="triangle" w="med" len="med"/>
          </a:ln>
        </p:spPr>
      </p:cxnSp>
      <p:cxnSp>
        <p:nvCxnSpPr>
          <p:cNvPr id="266" name="Google Shape;266;p28"/>
          <p:cNvCxnSpPr>
            <a:stCxn id="230" idx="2"/>
            <a:endCxn id="249" idx="0"/>
          </p:cNvCxnSpPr>
          <p:nvPr/>
        </p:nvCxnSpPr>
        <p:spPr>
          <a:xfrm>
            <a:off x="5030450" y="1766375"/>
            <a:ext cx="715200" cy="1929600"/>
          </a:xfrm>
          <a:prstGeom prst="straightConnector1">
            <a:avLst/>
          </a:prstGeom>
          <a:noFill/>
          <a:ln w="19050" cap="flat" cmpd="sng">
            <a:solidFill>
              <a:srgbClr val="C6030B"/>
            </a:solidFill>
            <a:prstDash val="solid"/>
            <a:round/>
            <a:headEnd type="none" w="med" len="med"/>
            <a:tailEnd type="triangle" w="med" len="med"/>
          </a:ln>
        </p:spPr>
      </p:cxnSp>
      <p:cxnSp>
        <p:nvCxnSpPr>
          <p:cNvPr id="267" name="Google Shape;267;p28"/>
          <p:cNvCxnSpPr>
            <a:stCxn id="238" idx="2"/>
            <a:endCxn id="252" idx="0"/>
          </p:cNvCxnSpPr>
          <p:nvPr/>
        </p:nvCxnSpPr>
        <p:spPr>
          <a:xfrm flipH="1">
            <a:off x="6235350" y="1766375"/>
            <a:ext cx="932700" cy="1929600"/>
          </a:xfrm>
          <a:prstGeom prst="straightConnector1">
            <a:avLst/>
          </a:prstGeom>
          <a:noFill/>
          <a:ln w="19050" cap="flat" cmpd="sng">
            <a:solidFill>
              <a:srgbClr val="C6030B"/>
            </a:solidFill>
            <a:prstDash val="solid"/>
            <a:round/>
            <a:headEnd type="none" w="med" len="med"/>
            <a:tailEnd type="triangle" w="med" len="med"/>
          </a:ln>
        </p:spPr>
      </p:cxnSp>
      <p:cxnSp>
        <p:nvCxnSpPr>
          <p:cNvPr id="268" name="Google Shape;268;p28"/>
          <p:cNvCxnSpPr>
            <a:endCxn id="253" idx="0"/>
          </p:cNvCxnSpPr>
          <p:nvPr/>
        </p:nvCxnSpPr>
        <p:spPr>
          <a:xfrm flipH="1">
            <a:off x="6398525" y="2418675"/>
            <a:ext cx="737700" cy="1277400"/>
          </a:xfrm>
          <a:prstGeom prst="straightConnector1">
            <a:avLst/>
          </a:prstGeom>
          <a:noFill/>
          <a:ln w="19050" cap="flat" cmpd="sng">
            <a:solidFill>
              <a:srgbClr val="C6030B"/>
            </a:solidFill>
            <a:prstDash val="solid"/>
            <a:round/>
            <a:headEnd type="none" w="med" len="med"/>
            <a:tailEnd type="triangle" w="med" len="med"/>
          </a:ln>
        </p:spPr>
      </p:cxnSp>
      <p:cxnSp>
        <p:nvCxnSpPr>
          <p:cNvPr id="269" name="Google Shape;269;p28"/>
          <p:cNvCxnSpPr>
            <a:stCxn id="232" idx="2"/>
            <a:endCxn id="255" idx="0"/>
          </p:cNvCxnSpPr>
          <p:nvPr/>
        </p:nvCxnSpPr>
        <p:spPr>
          <a:xfrm flipH="1">
            <a:off x="6725050" y="2421475"/>
            <a:ext cx="1138800" cy="1274700"/>
          </a:xfrm>
          <a:prstGeom prst="straightConnector1">
            <a:avLst/>
          </a:prstGeom>
          <a:noFill/>
          <a:ln w="19050" cap="flat" cmpd="sng">
            <a:solidFill>
              <a:srgbClr val="C6030B"/>
            </a:solidFill>
            <a:prstDash val="solid"/>
            <a:round/>
            <a:headEnd type="none" w="med" len="med"/>
            <a:tailEnd type="triangle" w="med" len="med"/>
          </a:ln>
        </p:spPr>
      </p:cxnSp>
      <p:cxnSp>
        <p:nvCxnSpPr>
          <p:cNvPr id="270" name="Google Shape;270;p28"/>
          <p:cNvCxnSpPr>
            <a:stCxn id="235" idx="2"/>
            <a:endCxn id="254" idx="0"/>
          </p:cNvCxnSpPr>
          <p:nvPr/>
        </p:nvCxnSpPr>
        <p:spPr>
          <a:xfrm flipH="1">
            <a:off x="6561750" y="3076575"/>
            <a:ext cx="606300" cy="619500"/>
          </a:xfrm>
          <a:prstGeom prst="straightConnector1">
            <a:avLst/>
          </a:prstGeom>
          <a:noFill/>
          <a:ln w="19050" cap="flat" cmpd="sng">
            <a:solidFill>
              <a:srgbClr val="C6030B"/>
            </a:solidFill>
            <a:prstDash val="solid"/>
            <a:round/>
            <a:headEnd type="none" w="med" len="med"/>
            <a:tailEnd type="triangle" w="med" len="med"/>
          </a:ln>
        </p:spPr>
      </p:cxnSp>
      <p:cxnSp>
        <p:nvCxnSpPr>
          <p:cNvPr id="271" name="Google Shape;271;p28"/>
          <p:cNvCxnSpPr>
            <a:stCxn id="231" idx="2"/>
            <a:endCxn id="256" idx="0"/>
          </p:cNvCxnSpPr>
          <p:nvPr/>
        </p:nvCxnSpPr>
        <p:spPr>
          <a:xfrm flipH="1">
            <a:off x="6888250" y="3076575"/>
            <a:ext cx="975600" cy="619500"/>
          </a:xfrm>
          <a:prstGeom prst="straightConnector1">
            <a:avLst/>
          </a:prstGeom>
          <a:noFill/>
          <a:ln w="19050" cap="flat" cmpd="sng">
            <a:solidFill>
              <a:srgbClr val="C6030B"/>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9"/>
          <p:cNvSpPr txBox="1">
            <a:spLocks noGrp="1"/>
          </p:cNvSpPr>
          <p:nvPr>
            <p:ph type="title"/>
          </p:nvPr>
        </p:nvSpPr>
        <p:spPr>
          <a:xfrm>
            <a:off x="311700" y="555600"/>
            <a:ext cx="72429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Specialized computer components (like GPUs)</a:t>
            </a:r>
            <a:endParaRPr/>
          </a:p>
        </p:txBody>
      </p:sp>
      <p:sp>
        <p:nvSpPr>
          <p:cNvPr id="278" name="Google Shape;278;p29"/>
          <p:cNvSpPr txBox="1">
            <a:spLocks noGrp="1"/>
          </p:cNvSpPr>
          <p:nvPr>
            <p:ph type="body" idx="1"/>
          </p:nvPr>
        </p:nvSpPr>
        <p:spPr>
          <a:xfrm>
            <a:off x="4892350" y="1613550"/>
            <a:ext cx="3709800" cy="278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GPUs are a common way to accelerate certain kinds of computing. </a:t>
            </a:r>
            <a:endParaRPr sz="1800"/>
          </a:p>
          <a:p>
            <a:pPr marL="0" lvl="0" indent="0" algn="l" rtl="0">
              <a:spcBef>
                <a:spcPts val="1200"/>
              </a:spcBef>
              <a:spcAft>
                <a:spcPts val="0"/>
              </a:spcAft>
              <a:buNone/>
            </a:pPr>
            <a:r>
              <a:rPr lang="en" sz="1800"/>
              <a:t>Like before, can be used from a: </a:t>
            </a:r>
            <a:endParaRPr sz="1800"/>
          </a:p>
          <a:p>
            <a:pPr marL="457200" lvl="0" indent="-342900" algn="l" rtl="0">
              <a:spcBef>
                <a:spcPts val="1200"/>
              </a:spcBef>
              <a:spcAft>
                <a:spcPts val="0"/>
              </a:spcAft>
              <a:buSzPts val="1800"/>
              <a:buChar char="-"/>
            </a:pPr>
            <a:r>
              <a:rPr lang="en" sz="1800"/>
              <a:t>Workstation</a:t>
            </a:r>
            <a:endParaRPr sz="1800"/>
          </a:p>
          <a:p>
            <a:pPr marL="457200" lvl="0" indent="-342900" algn="l" rtl="0">
              <a:spcBef>
                <a:spcPts val="0"/>
              </a:spcBef>
              <a:spcAft>
                <a:spcPts val="0"/>
              </a:spcAft>
              <a:buSzPts val="1800"/>
              <a:buChar char="-"/>
            </a:pPr>
            <a:r>
              <a:rPr lang="en" sz="1800"/>
              <a:t>Server </a:t>
            </a:r>
            <a:endParaRPr sz="1800"/>
          </a:p>
        </p:txBody>
      </p:sp>
      <p:sp>
        <p:nvSpPr>
          <p:cNvPr id="281" name="Google Shape;281;p29"/>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279" name="Google Shape;279;p29"/>
          <p:cNvSpPr txBox="1"/>
          <p:nvPr/>
        </p:nvSpPr>
        <p:spPr>
          <a:xfrm>
            <a:off x="5122350" y="4398450"/>
            <a:ext cx="3915900" cy="68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700"/>
              <a:t>Trique303 [CC BY-SA 4.0 (https://creativecommons.org/licenses/by-sa/4.0)]</a:t>
            </a:r>
            <a:endParaRPr sz="700"/>
          </a:p>
        </p:txBody>
      </p:sp>
      <p:pic>
        <p:nvPicPr>
          <p:cNvPr id="280" name="Google Shape;280;p29"/>
          <p:cNvPicPr preferRelativeResize="0"/>
          <p:nvPr/>
        </p:nvPicPr>
        <p:blipFill>
          <a:blip r:embed="rId3">
            <a:alphaModFix/>
          </a:blip>
          <a:stretch>
            <a:fillRect/>
          </a:stretch>
        </p:blipFill>
        <p:spPr>
          <a:xfrm>
            <a:off x="550325" y="1614825"/>
            <a:ext cx="3709800" cy="2782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0"/>
          <p:cNvSpPr txBox="1">
            <a:spLocks noGrp="1"/>
          </p:cNvSpPr>
          <p:nvPr>
            <p:ph type="title"/>
          </p:nvPr>
        </p:nvSpPr>
        <p:spPr>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Option 2: Use a GPU</a:t>
            </a:r>
            <a:endParaRPr/>
          </a:p>
        </p:txBody>
      </p:sp>
      <p:sp>
        <p:nvSpPr>
          <p:cNvPr id="288" name="Google Shape;288;p30"/>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Run sub-problems on “cores” inside a GPU card.</a:t>
            </a:r>
            <a:endParaRPr sz="1800"/>
          </a:p>
          <a:p>
            <a:pPr marL="0" lvl="0" indent="0" algn="l" rtl="0">
              <a:spcBef>
                <a:spcPts val="1200"/>
              </a:spcBef>
              <a:spcAft>
                <a:spcPts val="0"/>
              </a:spcAft>
              <a:buNone/>
            </a:pPr>
            <a:r>
              <a:rPr lang="en" sz="1800"/>
              <a:t>Like before, requires programming this capability into the code. </a:t>
            </a:r>
            <a:endParaRPr sz="1800"/>
          </a:p>
          <a:p>
            <a:pPr marL="0" lvl="0" indent="0" algn="l" rtl="0">
              <a:spcBef>
                <a:spcPts val="1200"/>
              </a:spcBef>
              <a:spcAft>
                <a:spcPts val="0"/>
              </a:spcAft>
              <a:buNone/>
            </a:pPr>
            <a:r>
              <a:rPr lang="en" sz="1800"/>
              <a:t>Examples: </a:t>
            </a:r>
            <a:endParaRPr sz="1800"/>
          </a:p>
          <a:p>
            <a:pPr marL="457200" lvl="0" indent="-304800" algn="l" rtl="0">
              <a:spcBef>
                <a:spcPts val="1200"/>
              </a:spcBef>
              <a:spcAft>
                <a:spcPts val="0"/>
              </a:spcAft>
              <a:buSzPts val="1200"/>
              <a:buChar char="-"/>
            </a:pPr>
            <a:r>
              <a:rPr lang="en"/>
              <a:t>Neural networks and other deep learning algorithms</a:t>
            </a:r>
            <a:endParaRPr/>
          </a:p>
          <a:p>
            <a:pPr marL="457200" lvl="0" indent="-304800" algn="l" rtl="0">
              <a:spcBef>
                <a:spcPts val="0"/>
              </a:spcBef>
              <a:spcAft>
                <a:spcPts val="0"/>
              </a:spcAft>
              <a:buSzPts val="1200"/>
              <a:buChar char="-"/>
            </a:pPr>
            <a:r>
              <a:rPr lang="en"/>
              <a:t>Certain molecular dynamic codes</a:t>
            </a:r>
            <a:endParaRPr sz="1800"/>
          </a:p>
        </p:txBody>
      </p:sp>
      <p:sp>
        <p:nvSpPr>
          <p:cNvPr id="289" name="Google Shape;289;p30"/>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13</a:t>
            </a:fld>
            <a:endParaRPr>
              <a:latin typeface="Arial"/>
              <a:ea typeface="Arial"/>
              <a:cs typeface="Arial"/>
              <a:sym typeface="Arial"/>
            </a:endParaRPr>
          </a:p>
        </p:txBody>
      </p:sp>
      <p:sp>
        <p:nvSpPr>
          <p:cNvPr id="290" name="Google Shape;290;p30"/>
          <p:cNvSpPr/>
          <p:nvPr/>
        </p:nvSpPr>
        <p:spPr>
          <a:xfrm>
            <a:off x="3905250" y="460425"/>
            <a:ext cx="4392000" cy="2693400"/>
          </a:xfrm>
          <a:prstGeom prst="rect">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Big problem</a:t>
            </a:r>
            <a:endParaRPr sz="1800" b="1"/>
          </a:p>
        </p:txBody>
      </p:sp>
      <p:sp>
        <p:nvSpPr>
          <p:cNvPr id="291" name="Google Shape;291;p30"/>
          <p:cNvSpPr/>
          <p:nvPr/>
        </p:nvSpPr>
        <p:spPr>
          <a:xfrm>
            <a:off x="4021675" y="249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4021675" y="18425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021675" y="5323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4021675" y="11874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4717550"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0"/>
          <p:cNvSpPr/>
          <p:nvPr/>
        </p:nvSpPr>
        <p:spPr>
          <a:xfrm>
            <a:off x="4717550" y="18478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0"/>
          <p:cNvSpPr/>
          <p:nvPr/>
        </p:nvSpPr>
        <p:spPr>
          <a:xfrm>
            <a:off x="4717550"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0"/>
          <p:cNvSpPr/>
          <p:nvPr/>
        </p:nvSpPr>
        <p:spPr>
          <a:xfrm>
            <a:off x="4717550" y="11927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7550950"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7550950" y="18478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550950"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7550950" y="11927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6855150"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6855150" y="18478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0"/>
          <p:cNvSpPr/>
          <p:nvPr/>
        </p:nvSpPr>
        <p:spPr>
          <a:xfrm>
            <a:off x="6855150"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p:nvPr/>
        </p:nvSpPr>
        <p:spPr>
          <a:xfrm>
            <a:off x="6855150" y="11927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5413425"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5413425"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6134288"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6134288"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0"/>
          <p:cNvSpPr/>
          <p:nvPr/>
        </p:nvSpPr>
        <p:spPr>
          <a:xfrm>
            <a:off x="4904900" y="3696175"/>
            <a:ext cx="2159400" cy="4665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30"/>
          <p:cNvPicPr preferRelativeResize="0"/>
          <p:nvPr/>
        </p:nvPicPr>
        <p:blipFill rotWithShape="1">
          <a:blip r:embed="rId3">
            <a:alphaModFix/>
          </a:blip>
          <a:srcRect b="23664"/>
          <a:stretch/>
        </p:blipFill>
        <p:spPr>
          <a:xfrm>
            <a:off x="5201600" y="3970950"/>
            <a:ext cx="1422451" cy="1085870"/>
          </a:xfrm>
          <a:prstGeom prst="rect">
            <a:avLst/>
          </a:prstGeom>
          <a:noFill/>
          <a:ln>
            <a:noFill/>
          </a:ln>
        </p:spPr>
      </p:pic>
      <p:cxnSp>
        <p:nvCxnSpPr>
          <p:cNvPr id="313" name="Google Shape;313;p30"/>
          <p:cNvCxnSpPr>
            <a:endCxn id="312" idx="1"/>
          </p:cNvCxnSpPr>
          <p:nvPr/>
        </p:nvCxnSpPr>
        <p:spPr>
          <a:xfrm>
            <a:off x="4904900" y="4123585"/>
            <a:ext cx="296700" cy="390300"/>
          </a:xfrm>
          <a:prstGeom prst="straightConnector1">
            <a:avLst/>
          </a:prstGeom>
          <a:noFill/>
          <a:ln w="38100" cap="flat" cmpd="sng">
            <a:solidFill>
              <a:srgbClr val="000000"/>
            </a:solidFill>
            <a:prstDash val="solid"/>
            <a:round/>
            <a:headEnd type="none" w="med" len="med"/>
            <a:tailEnd type="none" w="med" len="med"/>
          </a:ln>
        </p:spPr>
      </p:cxnSp>
      <p:cxnSp>
        <p:nvCxnSpPr>
          <p:cNvPr id="314" name="Google Shape;314;p30"/>
          <p:cNvCxnSpPr/>
          <p:nvPr/>
        </p:nvCxnSpPr>
        <p:spPr>
          <a:xfrm flipH="1">
            <a:off x="6547851" y="4123585"/>
            <a:ext cx="472800" cy="390300"/>
          </a:xfrm>
          <a:prstGeom prst="straightConnector1">
            <a:avLst/>
          </a:prstGeom>
          <a:noFill/>
          <a:ln w="38100" cap="flat" cmpd="sng">
            <a:solidFill>
              <a:srgbClr val="000000"/>
            </a:solidFill>
            <a:prstDash val="solid"/>
            <a:round/>
            <a:headEnd type="none" w="med" len="med"/>
            <a:tailEnd type="none" w="med" len="med"/>
          </a:ln>
        </p:spPr>
      </p:cxnSp>
      <p:sp>
        <p:nvSpPr>
          <p:cNvPr id="315" name="Google Shape;315;p30"/>
          <p:cNvSpPr txBox="1"/>
          <p:nvPr/>
        </p:nvSpPr>
        <p:spPr>
          <a:xfrm>
            <a:off x="7065350" y="3635175"/>
            <a:ext cx="1789200" cy="72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 GPU with 100s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     of “cores”</a:t>
            </a:r>
            <a:endParaRPr>
              <a:latin typeface="Open Sans"/>
              <a:ea typeface="Open Sans"/>
              <a:cs typeface="Open Sans"/>
              <a:sym typeface="Open Sans"/>
            </a:endParaRPr>
          </a:p>
        </p:txBody>
      </p:sp>
      <p:cxnSp>
        <p:nvCxnSpPr>
          <p:cNvPr id="316" name="Google Shape;316;p30"/>
          <p:cNvCxnSpPr>
            <a:endCxn id="317" idx="0"/>
          </p:cNvCxnSpPr>
          <p:nvPr/>
        </p:nvCxnSpPr>
        <p:spPr>
          <a:xfrm>
            <a:off x="4334725" y="3071175"/>
            <a:ext cx="757800" cy="624900"/>
          </a:xfrm>
          <a:prstGeom prst="straightConnector1">
            <a:avLst/>
          </a:prstGeom>
          <a:noFill/>
          <a:ln w="19050" cap="flat" cmpd="sng">
            <a:solidFill>
              <a:srgbClr val="C6030B"/>
            </a:solidFill>
            <a:prstDash val="solid"/>
            <a:round/>
            <a:headEnd type="none" w="med" len="med"/>
            <a:tailEnd type="triangle" w="med" len="med"/>
          </a:ln>
        </p:spPr>
      </p:cxnSp>
      <p:cxnSp>
        <p:nvCxnSpPr>
          <p:cNvPr id="318" name="Google Shape;318;p30"/>
          <p:cNvCxnSpPr>
            <a:stCxn id="295" idx="2"/>
            <a:endCxn id="319" idx="0"/>
          </p:cNvCxnSpPr>
          <p:nvPr/>
        </p:nvCxnSpPr>
        <p:spPr>
          <a:xfrm>
            <a:off x="5030450" y="3076575"/>
            <a:ext cx="225300" cy="619500"/>
          </a:xfrm>
          <a:prstGeom prst="straightConnector1">
            <a:avLst/>
          </a:prstGeom>
          <a:noFill/>
          <a:ln w="19050" cap="flat" cmpd="sng">
            <a:solidFill>
              <a:srgbClr val="C6030B"/>
            </a:solidFill>
            <a:prstDash val="solid"/>
            <a:round/>
            <a:headEnd type="none" w="med" len="med"/>
            <a:tailEnd type="triangle" w="med" len="med"/>
          </a:ln>
        </p:spPr>
      </p:cxnSp>
      <p:cxnSp>
        <p:nvCxnSpPr>
          <p:cNvPr id="320" name="Google Shape;320;p30"/>
          <p:cNvCxnSpPr>
            <a:stCxn id="292" idx="2"/>
            <a:endCxn id="321" idx="0"/>
          </p:cNvCxnSpPr>
          <p:nvPr/>
        </p:nvCxnSpPr>
        <p:spPr>
          <a:xfrm>
            <a:off x="4334575" y="2416175"/>
            <a:ext cx="1084500" cy="1279800"/>
          </a:xfrm>
          <a:prstGeom prst="straightConnector1">
            <a:avLst/>
          </a:prstGeom>
          <a:noFill/>
          <a:ln w="19050" cap="flat" cmpd="sng">
            <a:solidFill>
              <a:srgbClr val="C6030B"/>
            </a:solidFill>
            <a:prstDash val="solid"/>
            <a:round/>
            <a:headEnd type="none" w="med" len="med"/>
            <a:tailEnd type="triangle" w="med" len="med"/>
          </a:ln>
        </p:spPr>
      </p:cxnSp>
      <p:cxnSp>
        <p:nvCxnSpPr>
          <p:cNvPr id="322" name="Google Shape;322;p30"/>
          <p:cNvCxnSpPr>
            <a:stCxn id="296" idx="2"/>
            <a:endCxn id="323" idx="0"/>
          </p:cNvCxnSpPr>
          <p:nvPr/>
        </p:nvCxnSpPr>
        <p:spPr>
          <a:xfrm>
            <a:off x="5030450" y="2421475"/>
            <a:ext cx="551700" cy="1274700"/>
          </a:xfrm>
          <a:prstGeom prst="straightConnector1">
            <a:avLst/>
          </a:prstGeom>
          <a:noFill/>
          <a:ln w="19050" cap="flat" cmpd="sng">
            <a:solidFill>
              <a:srgbClr val="C6030B"/>
            </a:solidFill>
            <a:prstDash val="solid"/>
            <a:round/>
            <a:headEnd type="none" w="med" len="med"/>
            <a:tailEnd type="triangle" w="med" len="med"/>
          </a:ln>
        </p:spPr>
      </p:cxnSp>
      <p:cxnSp>
        <p:nvCxnSpPr>
          <p:cNvPr id="324" name="Google Shape;324;p30"/>
          <p:cNvCxnSpPr>
            <a:stCxn id="307" idx="2"/>
            <a:endCxn id="325" idx="0"/>
          </p:cNvCxnSpPr>
          <p:nvPr/>
        </p:nvCxnSpPr>
        <p:spPr>
          <a:xfrm>
            <a:off x="5726325" y="3076575"/>
            <a:ext cx="182400" cy="619500"/>
          </a:xfrm>
          <a:prstGeom prst="straightConnector1">
            <a:avLst/>
          </a:prstGeom>
          <a:noFill/>
          <a:ln w="19050" cap="flat" cmpd="sng">
            <a:solidFill>
              <a:srgbClr val="C6030B"/>
            </a:solidFill>
            <a:prstDash val="solid"/>
            <a:round/>
            <a:headEnd type="none" w="med" len="med"/>
            <a:tailEnd type="triangle" w="med" len="med"/>
          </a:ln>
        </p:spPr>
      </p:cxnSp>
      <p:cxnSp>
        <p:nvCxnSpPr>
          <p:cNvPr id="326" name="Google Shape;326;p30"/>
          <p:cNvCxnSpPr>
            <a:stCxn id="309" idx="2"/>
            <a:endCxn id="327" idx="0"/>
          </p:cNvCxnSpPr>
          <p:nvPr/>
        </p:nvCxnSpPr>
        <p:spPr>
          <a:xfrm flipH="1">
            <a:off x="6071888" y="3076575"/>
            <a:ext cx="375300" cy="619500"/>
          </a:xfrm>
          <a:prstGeom prst="straightConnector1">
            <a:avLst/>
          </a:prstGeom>
          <a:noFill/>
          <a:ln w="19050" cap="flat" cmpd="sng">
            <a:solidFill>
              <a:srgbClr val="C6030B"/>
            </a:solidFill>
            <a:prstDash val="solid"/>
            <a:round/>
            <a:headEnd type="none" w="med" len="med"/>
            <a:tailEnd type="triangle" w="med" len="med"/>
          </a:ln>
        </p:spPr>
      </p:cxnSp>
      <p:cxnSp>
        <p:nvCxnSpPr>
          <p:cNvPr id="328" name="Google Shape;328;p30"/>
          <p:cNvCxnSpPr>
            <a:stCxn id="298" idx="2"/>
            <a:endCxn id="329" idx="0"/>
          </p:cNvCxnSpPr>
          <p:nvPr/>
        </p:nvCxnSpPr>
        <p:spPr>
          <a:xfrm>
            <a:off x="5030450" y="1766375"/>
            <a:ext cx="715200" cy="1929600"/>
          </a:xfrm>
          <a:prstGeom prst="straightConnector1">
            <a:avLst/>
          </a:prstGeom>
          <a:noFill/>
          <a:ln w="19050" cap="flat" cmpd="sng">
            <a:solidFill>
              <a:srgbClr val="C6030B"/>
            </a:solidFill>
            <a:prstDash val="solid"/>
            <a:round/>
            <a:headEnd type="none" w="med" len="med"/>
            <a:tailEnd type="triangle" w="med" len="med"/>
          </a:ln>
        </p:spPr>
      </p:cxnSp>
      <p:cxnSp>
        <p:nvCxnSpPr>
          <p:cNvPr id="330" name="Google Shape;330;p30"/>
          <p:cNvCxnSpPr>
            <a:stCxn id="306" idx="2"/>
            <a:endCxn id="331" idx="0"/>
          </p:cNvCxnSpPr>
          <p:nvPr/>
        </p:nvCxnSpPr>
        <p:spPr>
          <a:xfrm flipH="1">
            <a:off x="6235350" y="1766375"/>
            <a:ext cx="932700" cy="1929600"/>
          </a:xfrm>
          <a:prstGeom prst="straightConnector1">
            <a:avLst/>
          </a:prstGeom>
          <a:noFill/>
          <a:ln w="19050" cap="flat" cmpd="sng">
            <a:solidFill>
              <a:srgbClr val="C6030B"/>
            </a:solidFill>
            <a:prstDash val="solid"/>
            <a:round/>
            <a:headEnd type="none" w="med" len="med"/>
            <a:tailEnd type="triangle" w="med" len="med"/>
          </a:ln>
        </p:spPr>
      </p:cxnSp>
      <p:cxnSp>
        <p:nvCxnSpPr>
          <p:cNvPr id="332" name="Google Shape;332;p30"/>
          <p:cNvCxnSpPr>
            <a:endCxn id="333" idx="0"/>
          </p:cNvCxnSpPr>
          <p:nvPr/>
        </p:nvCxnSpPr>
        <p:spPr>
          <a:xfrm flipH="1">
            <a:off x="6398525" y="2418675"/>
            <a:ext cx="737700" cy="1277400"/>
          </a:xfrm>
          <a:prstGeom prst="straightConnector1">
            <a:avLst/>
          </a:prstGeom>
          <a:noFill/>
          <a:ln w="19050" cap="flat" cmpd="sng">
            <a:solidFill>
              <a:srgbClr val="C6030B"/>
            </a:solidFill>
            <a:prstDash val="solid"/>
            <a:round/>
            <a:headEnd type="none" w="med" len="med"/>
            <a:tailEnd type="triangle" w="med" len="med"/>
          </a:ln>
        </p:spPr>
      </p:cxnSp>
      <p:cxnSp>
        <p:nvCxnSpPr>
          <p:cNvPr id="334" name="Google Shape;334;p30"/>
          <p:cNvCxnSpPr>
            <a:stCxn id="300" idx="2"/>
            <a:endCxn id="335" idx="0"/>
          </p:cNvCxnSpPr>
          <p:nvPr/>
        </p:nvCxnSpPr>
        <p:spPr>
          <a:xfrm flipH="1">
            <a:off x="6725050" y="2421475"/>
            <a:ext cx="1138800" cy="1274700"/>
          </a:xfrm>
          <a:prstGeom prst="straightConnector1">
            <a:avLst/>
          </a:prstGeom>
          <a:noFill/>
          <a:ln w="19050" cap="flat" cmpd="sng">
            <a:solidFill>
              <a:srgbClr val="C6030B"/>
            </a:solidFill>
            <a:prstDash val="solid"/>
            <a:round/>
            <a:headEnd type="none" w="med" len="med"/>
            <a:tailEnd type="triangle" w="med" len="med"/>
          </a:ln>
        </p:spPr>
      </p:cxnSp>
      <p:cxnSp>
        <p:nvCxnSpPr>
          <p:cNvPr id="336" name="Google Shape;336;p30"/>
          <p:cNvCxnSpPr>
            <a:stCxn id="303" idx="2"/>
            <a:endCxn id="337" idx="0"/>
          </p:cNvCxnSpPr>
          <p:nvPr/>
        </p:nvCxnSpPr>
        <p:spPr>
          <a:xfrm flipH="1">
            <a:off x="6561750" y="3076575"/>
            <a:ext cx="606300" cy="619500"/>
          </a:xfrm>
          <a:prstGeom prst="straightConnector1">
            <a:avLst/>
          </a:prstGeom>
          <a:noFill/>
          <a:ln w="19050" cap="flat" cmpd="sng">
            <a:solidFill>
              <a:srgbClr val="C6030B"/>
            </a:solidFill>
            <a:prstDash val="solid"/>
            <a:round/>
            <a:headEnd type="none" w="med" len="med"/>
            <a:tailEnd type="triangle" w="med" len="med"/>
          </a:ln>
        </p:spPr>
      </p:cxnSp>
      <p:cxnSp>
        <p:nvCxnSpPr>
          <p:cNvPr id="338" name="Google Shape;338;p30"/>
          <p:cNvCxnSpPr>
            <a:stCxn id="299" idx="2"/>
            <a:endCxn id="339" idx="0"/>
          </p:cNvCxnSpPr>
          <p:nvPr/>
        </p:nvCxnSpPr>
        <p:spPr>
          <a:xfrm flipH="1">
            <a:off x="6888250" y="3076575"/>
            <a:ext cx="975600" cy="619500"/>
          </a:xfrm>
          <a:prstGeom prst="straightConnector1">
            <a:avLst/>
          </a:prstGeom>
          <a:noFill/>
          <a:ln w="19050" cap="flat" cmpd="sng">
            <a:solidFill>
              <a:srgbClr val="C6030B"/>
            </a:solidFill>
            <a:prstDash val="solid"/>
            <a:round/>
            <a:headEnd type="none" w="med" len="med"/>
            <a:tailEnd type="triangle" w="med" len="med"/>
          </a:ln>
        </p:spPr>
      </p:cxnSp>
      <p:sp>
        <p:nvSpPr>
          <p:cNvPr id="340" name="Google Shape;340;p30"/>
          <p:cNvSpPr/>
          <p:nvPr/>
        </p:nvSpPr>
        <p:spPr>
          <a:xfrm>
            <a:off x="52199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0"/>
          <p:cNvSpPr/>
          <p:nvPr/>
        </p:nvSpPr>
        <p:spPr>
          <a:xfrm>
            <a:off x="53723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0"/>
          <p:cNvSpPr/>
          <p:nvPr/>
        </p:nvSpPr>
        <p:spPr>
          <a:xfrm>
            <a:off x="55247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a:off x="56771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0"/>
          <p:cNvSpPr/>
          <p:nvPr/>
        </p:nvSpPr>
        <p:spPr>
          <a:xfrm>
            <a:off x="58295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0"/>
          <p:cNvSpPr/>
          <p:nvPr/>
        </p:nvSpPr>
        <p:spPr>
          <a:xfrm>
            <a:off x="59819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0"/>
          <p:cNvSpPr/>
          <p:nvPr/>
        </p:nvSpPr>
        <p:spPr>
          <a:xfrm>
            <a:off x="52199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0"/>
          <p:cNvSpPr/>
          <p:nvPr/>
        </p:nvSpPr>
        <p:spPr>
          <a:xfrm>
            <a:off x="53723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0"/>
          <p:cNvSpPr/>
          <p:nvPr/>
        </p:nvSpPr>
        <p:spPr>
          <a:xfrm>
            <a:off x="55247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0"/>
          <p:cNvSpPr/>
          <p:nvPr/>
        </p:nvSpPr>
        <p:spPr>
          <a:xfrm>
            <a:off x="56771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0"/>
          <p:cNvSpPr/>
          <p:nvPr/>
        </p:nvSpPr>
        <p:spPr>
          <a:xfrm>
            <a:off x="58295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0"/>
          <p:cNvSpPr/>
          <p:nvPr/>
        </p:nvSpPr>
        <p:spPr>
          <a:xfrm>
            <a:off x="59819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0"/>
          <p:cNvSpPr/>
          <p:nvPr/>
        </p:nvSpPr>
        <p:spPr>
          <a:xfrm>
            <a:off x="61343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p:nvPr/>
        </p:nvSpPr>
        <p:spPr>
          <a:xfrm>
            <a:off x="62867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0"/>
          <p:cNvSpPr/>
          <p:nvPr/>
        </p:nvSpPr>
        <p:spPr>
          <a:xfrm>
            <a:off x="64391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0"/>
          <p:cNvSpPr/>
          <p:nvPr/>
        </p:nvSpPr>
        <p:spPr>
          <a:xfrm>
            <a:off x="65915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p:nvPr/>
        </p:nvSpPr>
        <p:spPr>
          <a:xfrm>
            <a:off x="67439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0"/>
          <p:cNvSpPr/>
          <p:nvPr/>
        </p:nvSpPr>
        <p:spPr>
          <a:xfrm>
            <a:off x="68963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0"/>
          <p:cNvSpPr/>
          <p:nvPr/>
        </p:nvSpPr>
        <p:spPr>
          <a:xfrm>
            <a:off x="61343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0"/>
          <p:cNvSpPr/>
          <p:nvPr/>
        </p:nvSpPr>
        <p:spPr>
          <a:xfrm>
            <a:off x="62867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0"/>
          <p:cNvSpPr/>
          <p:nvPr/>
        </p:nvSpPr>
        <p:spPr>
          <a:xfrm>
            <a:off x="64391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0"/>
          <p:cNvSpPr/>
          <p:nvPr/>
        </p:nvSpPr>
        <p:spPr>
          <a:xfrm>
            <a:off x="65915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0"/>
          <p:cNvSpPr/>
          <p:nvPr/>
        </p:nvSpPr>
        <p:spPr>
          <a:xfrm>
            <a:off x="67439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0"/>
          <p:cNvSpPr/>
          <p:nvPr/>
        </p:nvSpPr>
        <p:spPr>
          <a:xfrm>
            <a:off x="68963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0"/>
          <p:cNvSpPr/>
          <p:nvPr/>
        </p:nvSpPr>
        <p:spPr>
          <a:xfrm>
            <a:off x="5067500" y="37446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0"/>
          <p:cNvSpPr/>
          <p:nvPr/>
        </p:nvSpPr>
        <p:spPr>
          <a:xfrm>
            <a:off x="5067500" y="3973225"/>
            <a:ext cx="119400" cy="1410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title"/>
          </p:nvPr>
        </p:nvSpPr>
        <p:spPr>
          <a:xfrm>
            <a:off x="311700" y="968350"/>
            <a:ext cx="2808000" cy="11484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Use more computers at once.</a:t>
            </a:r>
            <a:endParaRPr/>
          </a:p>
        </p:txBody>
      </p:sp>
      <p:sp>
        <p:nvSpPr>
          <p:cNvPr id="372" name="Google Shape;372;p31"/>
          <p:cNvSpPr txBox="1">
            <a:spLocks noGrp="1"/>
          </p:cNvSpPr>
          <p:nvPr>
            <p:ph type="body" idx="1"/>
          </p:nvPr>
        </p:nvSpPr>
        <p:spPr>
          <a:xfrm>
            <a:off x="311700" y="2116675"/>
            <a:ext cx="2808000" cy="253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dirty="0"/>
              <a:t>This is the idea behind the large-scale computing systems like the Open Science Pool. </a:t>
            </a:r>
            <a:endParaRPr dirty="0"/>
          </a:p>
        </p:txBody>
      </p:sp>
      <p:sp>
        <p:nvSpPr>
          <p:cNvPr id="375" name="Google Shape;375;p31"/>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373" name="Google Shape;373;p31"/>
          <p:cNvSpPr txBox="1"/>
          <p:nvPr/>
        </p:nvSpPr>
        <p:spPr>
          <a:xfrm>
            <a:off x="5122350" y="4398450"/>
            <a:ext cx="3915900" cy="6888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700"/>
              <a:t>ProjectManhattan [CC BY-SA 3.0 (https://creativecommons.org/licenses/by-sa/3.0)]</a:t>
            </a:r>
            <a:endParaRPr sz="700"/>
          </a:p>
        </p:txBody>
      </p:sp>
      <p:pic>
        <p:nvPicPr>
          <p:cNvPr id="374" name="Google Shape;374;p31"/>
          <p:cNvPicPr preferRelativeResize="0"/>
          <p:nvPr/>
        </p:nvPicPr>
        <p:blipFill>
          <a:blip r:embed="rId3">
            <a:alphaModFix/>
          </a:blip>
          <a:stretch>
            <a:fillRect/>
          </a:stretch>
        </p:blipFill>
        <p:spPr>
          <a:xfrm>
            <a:off x="3297575" y="831975"/>
            <a:ext cx="5482401" cy="30838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2"/>
          <p:cNvSpPr/>
          <p:nvPr/>
        </p:nvSpPr>
        <p:spPr>
          <a:xfrm>
            <a:off x="857250" y="2508250"/>
            <a:ext cx="4720200" cy="8256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txBox="1">
            <a:spLocks noGrp="1"/>
          </p:cNvSpPr>
          <p:nvPr>
            <p:ph type="title"/>
          </p:nvPr>
        </p:nvSpPr>
        <p:spPr>
          <a:xfrm>
            <a:off x="628650" y="273844"/>
            <a:ext cx="7886700" cy="994172"/>
          </a:xfrm>
        </p:spPr>
        <p:txBody>
          <a:bodyPr spcFirstLastPara="1" wrap="square" lIns="91425" tIns="91425" rIns="91425" bIns="91425" anchor="ctr" anchorCtr="0">
            <a:normAutofit fontScale="90000"/>
          </a:bodyPr>
          <a:lstStyle/>
          <a:p>
            <a:pPr lvl="0"/>
            <a:r>
              <a:rPr lang="en-US" dirty="0"/>
              <a:t>Option 3: High Performance Computing (HPC)</a:t>
            </a:r>
          </a:p>
        </p:txBody>
      </p:sp>
      <p:sp>
        <p:nvSpPr>
          <p:cNvPr id="2" name="Date Placeholder 1">
            <a:extLst>
              <a:ext uri="{FF2B5EF4-FFF2-40B4-BE49-F238E27FC236}">
                <a16:creationId xmlns:a16="http://schemas.microsoft.com/office/drawing/2014/main" id="{D7E281FD-6682-6755-3D85-EC11CFB74C4D}"/>
              </a:ext>
            </a:extLst>
          </p:cNvPr>
          <p:cNvSpPr>
            <a:spLocks noGrp="1"/>
          </p:cNvSpPr>
          <p:nvPr>
            <p:ph type="dt" sz="half" idx="10"/>
          </p:nvPr>
        </p:nvSpPr>
        <p:spPr>
          <a:xfrm>
            <a:off x="6456747" y="4767262"/>
            <a:ext cx="1029302" cy="273844"/>
          </a:xfrm>
        </p:spPr>
        <p:txBody>
          <a:bodyPr/>
          <a:lstStyle/>
          <a:p>
            <a:r>
              <a:rPr lang="en-US"/>
              <a:t>8/7/23</a:t>
            </a:r>
          </a:p>
        </p:txBody>
      </p:sp>
      <p:sp>
        <p:nvSpPr>
          <p:cNvPr id="3" name="Footer Placeholder 2">
            <a:extLst>
              <a:ext uri="{FF2B5EF4-FFF2-40B4-BE49-F238E27FC236}">
                <a16:creationId xmlns:a16="http://schemas.microsoft.com/office/drawing/2014/main" id="{687C69A3-AF90-9B35-9E11-9124A52B8DBA}"/>
              </a:ext>
            </a:extLst>
          </p:cNvPr>
          <p:cNvSpPr>
            <a:spLocks noGrp="1"/>
          </p:cNvSpPr>
          <p:nvPr>
            <p:ph type="ftr" sz="quarter" idx="11"/>
          </p:nvPr>
        </p:nvSpPr>
        <p:spPr>
          <a:xfrm>
            <a:off x="628651" y="4767261"/>
            <a:ext cx="2540468" cy="273844"/>
          </a:xfrm>
        </p:spPr>
        <p:txBody>
          <a:bodyPr/>
          <a:lstStyle/>
          <a:p>
            <a:r>
              <a:rPr lang="en-US"/>
              <a:t>OSG School 2023 - Intro to HTC</a:t>
            </a:r>
          </a:p>
        </p:txBody>
      </p:sp>
      <p:sp>
        <p:nvSpPr>
          <p:cNvPr id="405" name="Google Shape;405;p32"/>
          <p:cNvSpPr txBox="1">
            <a:spLocks noGrp="1"/>
          </p:cNvSpPr>
          <p:nvPr>
            <p:ph type="sldNum" sz="quarter" idx="12"/>
          </p:nvPr>
        </p:nvSpPr>
        <p:spPr>
          <a:xfrm>
            <a:off x="7486048" y="4767263"/>
            <a:ext cx="1029302" cy="273844"/>
          </a:xfrm>
        </p:spPr>
        <p:txBody>
          <a:bodyPr spcFirstLastPara="1" wrap="square" lIns="91425" tIns="91425" rIns="91425" bIns="91425" anchor="ctr" anchorCtr="0">
            <a:normAutofit fontScale="77500" lnSpcReduction="20000"/>
          </a:bodyPr>
          <a:lstStyle/>
          <a:p>
            <a:pPr lvl="0"/>
            <a:fld id="{00000000-1234-1234-1234-123412341234}" type="slidenum">
              <a:rPr lang="en"/>
              <a:pPr lvl="0"/>
              <a:t>15</a:t>
            </a:fld>
            <a:endParaRPr lang="en"/>
          </a:p>
        </p:txBody>
      </p:sp>
      <p:sp>
        <p:nvSpPr>
          <p:cNvPr id="383" name="Google Shape;383;p32"/>
          <p:cNvSpPr/>
          <p:nvPr/>
        </p:nvSpPr>
        <p:spPr>
          <a:xfrm>
            <a:off x="899575" y="2525250"/>
            <a:ext cx="772500" cy="7557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84" name="Google Shape;384;p32"/>
          <p:cNvSpPr/>
          <p:nvPr/>
        </p:nvSpPr>
        <p:spPr>
          <a:xfrm>
            <a:off x="1862650" y="2525250"/>
            <a:ext cx="772500" cy="7557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85" name="Google Shape;385;p32"/>
          <p:cNvSpPr/>
          <p:nvPr/>
        </p:nvSpPr>
        <p:spPr>
          <a:xfrm>
            <a:off x="2825725" y="2525250"/>
            <a:ext cx="772500" cy="7557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86" name="Google Shape;386;p32"/>
          <p:cNvSpPr/>
          <p:nvPr/>
        </p:nvSpPr>
        <p:spPr>
          <a:xfrm>
            <a:off x="3788800" y="2525250"/>
            <a:ext cx="772500" cy="7557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387" name="Google Shape;387;p32"/>
          <p:cNvSpPr/>
          <p:nvPr/>
        </p:nvSpPr>
        <p:spPr>
          <a:xfrm>
            <a:off x="4751875" y="2525250"/>
            <a:ext cx="772500" cy="7557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388" name="Google Shape;388;p32"/>
          <p:cNvCxnSpPr/>
          <p:nvPr/>
        </p:nvCxnSpPr>
        <p:spPr>
          <a:xfrm flipH="1">
            <a:off x="5714958" y="2525250"/>
            <a:ext cx="10500" cy="804300"/>
          </a:xfrm>
          <a:prstGeom prst="straightConnector1">
            <a:avLst/>
          </a:prstGeom>
          <a:noFill/>
          <a:ln w="38100" cap="flat" cmpd="sng">
            <a:solidFill>
              <a:schemeClr val="dk2"/>
            </a:solidFill>
            <a:prstDash val="solid"/>
            <a:round/>
            <a:headEnd type="none" w="med" len="med"/>
            <a:tailEnd type="triangle" w="med" len="med"/>
          </a:ln>
        </p:spPr>
      </p:cxnSp>
      <p:sp>
        <p:nvSpPr>
          <p:cNvPr id="389" name="Google Shape;389;p32"/>
          <p:cNvSpPr txBox="1"/>
          <p:nvPr/>
        </p:nvSpPr>
        <p:spPr>
          <a:xfrm>
            <a:off x="6000197" y="2761542"/>
            <a:ext cx="6086100" cy="1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time</a:t>
            </a:r>
            <a:endParaRPr>
              <a:latin typeface="Open Sans"/>
              <a:ea typeface="Open Sans"/>
              <a:cs typeface="Open Sans"/>
              <a:sym typeface="Open Sans"/>
            </a:endParaRPr>
          </a:p>
        </p:txBody>
      </p:sp>
      <p:sp>
        <p:nvSpPr>
          <p:cNvPr id="390" name="Google Shape;390;p32"/>
          <p:cNvSpPr txBox="1"/>
          <p:nvPr/>
        </p:nvSpPr>
        <p:spPr>
          <a:xfrm>
            <a:off x="1354650" y="1813950"/>
            <a:ext cx="60960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n interdependent* processors</a:t>
            </a:r>
            <a:endParaRPr>
              <a:latin typeface="Open Sans"/>
              <a:ea typeface="Open Sans"/>
              <a:cs typeface="Open Sans"/>
              <a:sym typeface="Open Sans"/>
            </a:endParaRPr>
          </a:p>
        </p:txBody>
      </p:sp>
      <p:cxnSp>
        <p:nvCxnSpPr>
          <p:cNvPr id="391" name="Google Shape;391;p32"/>
          <p:cNvCxnSpPr/>
          <p:nvPr/>
        </p:nvCxnSpPr>
        <p:spPr>
          <a:xfrm>
            <a:off x="920750" y="2360200"/>
            <a:ext cx="4561500" cy="0"/>
          </a:xfrm>
          <a:prstGeom prst="straightConnector1">
            <a:avLst/>
          </a:prstGeom>
          <a:noFill/>
          <a:ln w="38100" cap="flat" cmpd="sng">
            <a:solidFill>
              <a:schemeClr val="dk2"/>
            </a:solidFill>
            <a:prstDash val="solid"/>
            <a:round/>
            <a:headEnd type="none" w="med" len="med"/>
            <a:tailEnd type="triangle" w="med" len="med"/>
          </a:ln>
        </p:spPr>
      </p:cxnSp>
      <p:sp>
        <p:nvSpPr>
          <p:cNvPr id="392" name="Google Shape;392;p32"/>
          <p:cNvSpPr/>
          <p:nvPr/>
        </p:nvSpPr>
        <p:spPr>
          <a:xfrm>
            <a:off x="1608675" y="2836325"/>
            <a:ext cx="317400" cy="137700"/>
          </a:xfrm>
          <a:prstGeom prst="lef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2571738" y="2834250"/>
            <a:ext cx="317400" cy="137700"/>
          </a:xfrm>
          <a:prstGeom prst="lef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3534800" y="2836325"/>
            <a:ext cx="317400" cy="137700"/>
          </a:xfrm>
          <a:prstGeom prst="lef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4497875" y="2834250"/>
            <a:ext cx="317400" cy="137700"/>
          </a:xfrm>
          <a:prstGeom prst="leftRightArrow">
            <a:avLst>
              <a:gd name="adj1" fmla="val 50000"/>
              <a:gd name="adj2" fmla="val 50000"/>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6" name="Google Shape;396;p32"/>
          <p:cNvPicPr preferRelativeResize="0"/>
          <p:nvPr/>
        </p:nvPicPr>
        <p:blipFill rotWithShape="1">
          <a:blip r:embed="rId3">
            <a:alphaModFix/>
          </a:blip>
          <a:srcRect b="23664"/>
          <a:stretch/>
        </p:blipFill>
        <p:spPr>
          <a:xfrm>
            <a:off x="857250" y="3481900"/>
            <a:ext cx="772501" cy="589713"/>
          </a:xfrm>
          <a:prstGeom prst="rect">
            <a:avLst/>
          </a:prstGeom>
          <a:noFill/>
          <a:ln>
            <a:noFill/>
          </a:ln>
        </p:spPr>
      </p:pic>
      <p:pic>
        <p:nvPicPr>
          <p:cNvPr id="397" name="Google Shape;397;p32"/>
          <p:cNvPicPr preferRelativeResize="0"/>
          <p:nvPr/>
        </p:nvPicPr>
        <p:blipFill rotWithShape="1">
          <a:blip r:embed="rId3">
            <a:alphaModFix/>
          </a:blip>
          <a:srcRect b="23664"/>
          <a:stretch/>
        </p:blipFill>
        <p:spPr>
          <a:xfrm>
            <a:off x="1862650" y="3481900"/>
            <a:ext cx="772501" cy="589713"/>
          </a:xfrm>
          <a:prstGeom prst="rect">
            <a:avLst/>
          </a:prstGeom>
          <a:noFill/>
          <a:ln>
            <a:noFill/>
          </a:ln>
        </p:spPr>
      </p:pic>
      <p:pic>
        <p:nvPicPr>
          <p:cNvPr id="398" name="Google Shape;398;p32"/>
          <p:cNvPicPr preferRelativeResize="0"/>
          <p:nvPr/>
        </p:nvPicPr>
        <p:blipFill rotWithShape="1">
          <a:blip r:embed="rId3">
            <a:alphaModFix/>
          </a:blip>
          <a:srcRect b="23664"/>
          <a:stretch/>
        </p:blipFill>
        <p:spPr>
          <a:xfrm>
            <a:off x="2815250" y="3481900"/>
            <a:ext cx="772501" cy="589713"/>
          </a:xfrm>
          <a:prstGeom prst="rect">
            <a:avLst/>
          </a:prstGeom>
          <a:noFill/>
          <a:ln>
            <a:noFill/>
          </a:ln>
        </p:spPr>
      </p:pic>
      <p:pic>
        <p:nvPicPr>
          <p:cNvPr id="399" name="Google Shape;399;p32"/>
          <p:cNvPicPr preferRelativeResize="0"/>
          <p:nvPr/>
        </p:nvPicPr>
        <p:blipFill rotWithShape="1">
          <a:blip r:embed="rId3">
            <a:alphaModFix/>
          </a:blip>
          <a:srcRect b="23664"/>
          <a:stretch/>
        </p:blipFill>
        <p:spPr>
          <a:xfrm>
            <a:off x="4751875" y="3481900"/>
            <a:ext cx="772501" cy="589713"/>
          </a:xfrm>
          <a:prstGeom prst="rect">
            <a:avLst/>
          </a:prstGeom>
          <a:noFill/>
          <a:ln>
            <a:noFill/>
          </a:ln>
        </p:spPr>
      </p:pic>
      <p:sp>
        <p:nvSpPr>
          <p:cNvPr id="400" name="Google Shape;400;p32"/>
          <p:cNvSpPr txBox="1"/>
          <p:nvPr/>
        </p:nvSpPr>
        <p:spPr>
          <a:xfrm>
            <a:off x="6890550" y="1432375"/>
            <a:ext cx="1942500" cy="33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Open Sans"/>
                <a:ea typeface="Open Sans"/>
                <a:cs typeface="Open Sans"/>
                <a:sym typeface="Open Sans"/>
              </a:rPr>
              <a:t>Solve sub-problems by distributing across multiple CPUs on multiple computers. </a:t>
            </a:r>
            <a:endParaRPr sz="1500" dirty="0">
              <a:latin typeface="Open Sans"/>
              <a:ea typeface="Open Sans"/>
              <a:cs typeface="Open Sans"/>
              <a:sym typeface="Open Sans"/>
            </a:endParaRPr>
          </a:p>
          <a:p>
            <a:pPr marL="0" lvl="0" indent="0" algn="l" rtl="0">
              <a:spcBef>
                <a:spcPts val="0"/>
              </a:spcBef>
              <a:spcAft>
                <a:spcPts val="0"/>
              </a:spcAft>
              <a:buNone/>
            </a:pPr>
            <a:endParaRPr sz="1500" dirty="0">
              <a:latin typeface="Open Sans"/>
              <a:ea typeface="Open Sans"/>
              <a:cs typeface="Open Sans"/>
              <a:sym typeface="Open Sans"/>
            </a:endParaRPr>
          </a:p>
          <a:p>
            <a:pPr marL="0" lvl="0" indent="0" algn="l" rtl="0">
              <a:spcBef>
                <a:spcPts val="0"/>
              </a:spcBef>
              <a:spcAft>
                <a:spcPts val="0"/>
              </a:spcAft>
              <a:buNone/>
            </a:pPr>
            <a:r>
              <a:rPr lang="en" sz="1500" dirty="0">
                <a:latin typeface="Open Sans"/>
                <a:ea typeface="Open Sans"/>
                <a:cs typeface="Open Sans"/>
                <a:sym typeface="Open Sans"/>
              </a:rPr>
              <a:t>Also requires special coding (MPI) to coordinate calculations across multiple computers.</a:t>
            </a:r>
            <a:endParaRPr sz="1500" dirty="0">
              <a:latin typeface="Open Sans"/>
              <a:ea typeface="Open Sans"/>
              <a:cs typeface="Open Sans"/>
              <a:sym typeface="Open Sans"/>
            </a:endParaRPr>
          </a:p>
        </p:txBody>
      </p:sp>
      <p:cxnSp>
        <p:nvCxnSpPr>
          <p:cNvPr id="401" name="Google Shape;401;p32"/>
          <p:cNvCxnSpPr/>
          <p:nvPr/>
        </p:nvCxnSpPr>
        <p:spPr>
          <a:xfrm flipH="1">
            <a:off x="1302200" y="3266225"/>
            <a:ext cx="10800" cy="531600"/>
          </a:xfrm>
          <a:prstGeom prst="straightConnector1">
            <a:avLst/>
          </a:prstGeom>
          <a:noFill/>
          <a:ln w="28575" cap="flat" cmpd="sng">
            <a:solidFill>
              <a:schemeClr val="accent3"/>
            </a:solidFill>
            <a:prstDash val="solid"/>
            <a:round/>
            <a:headEnd type="none" w="med" len="med"/>
            <a:tailEnd type="triangle" w="med" len="med"/>
          </a:ln>
        </p:spPr>
      </p:cxnSp>
      <p:cxnSp>
        <p:nvCxnSpPr>
          <p:cNvPr id="402" name="Google Shape;402;p32"/>
          <p:cNvCxnSpPr/>
          <p:nvPr/>
        </p:nvCxnSpPr>
        <p:spPr>
          <a:xfrm flipH="1">
            <a:off x="2243500" y="3266225"/>
            <a:ext cx="10800" cy="531600"/>
          </a:xfrm>
          <a:prstGeom prst="straightConnector1">
            <a:avLst/>
          </a:prstGeom>
          <a:noFill/>
          <a:ln w="28575" cap="flat" cmpd="sng">
            <a:solidFill>
              <a:schemeClr val="accent3"/>
            </a:solidFill>
            <a:prstDash val="solid"/>
            <a:round/>
            <a:headEnd type="none" w="med" len="med"/>
            <a:tailEnd type="triangle" w="med" len="med"/>
          </a:ln>
        </p:spPr>
      </p:cxnSp>
      <p:cxnSp>
        <p:nvCxnSpPr>
          <p:cNvPr id="403" name="Google Shape;403;p32"/>
          <p:cNvCxnSpPr/>
          <p:nvPr/>
        </p:nvCxnSpPr>
        <p:spPr>
          <a:xfrm flipH="1">
            <a:off x="3206575" y="3266225"/>
            <a:ext cx="10800" cy="531600"/>
          </a:xfrm>
          <a:prstGeom prst="straightConnector1">
            <a:avLst/>
          </a:prstGeom>
          <a:noFill/>
          <a:ln w="28575" cap="flat" cmpd="sng">
            <a:solidFill>
              <a:schemeClr val="accent3"/>
            </a:solidFill>
            <a:prstDash val="solid"/>
            <a:round/>
            <a:headEnd type="none" w="med" len="med"/>
            <a:tailEnd type="triangle" w="med" len="med"/>
          </a:ln>
        </p:spPr>
      </p:cxnSp>
      <p:cxnSp>
        <p:nvCxnSpPr>
          <p:cNvPr id="404" name="Google Shape;404;p32"/>
          <p:cNvCxnSpPr/>
          <p:nvPr/>
        </p:nvCxnSpPr>
        <p:spPr>
          <a:xfrm flipH="1">
            <a:off x="5132725" y="3266225"/>
            <a:ext cx="10800" cy="531600"/>
          </a:xfrm>
          <a:prstGeom prst="straightConnector1">
            <a:avLst/>
          </a:prstGeom>
          <a:noFill/>
          <a:ln w="28575" cap="flat" cmpd="sng">
            <a:solidFill>
              <a:schemeClr val="accent3"/>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3"/>
          <p:cNvSpPr txBox="1">
            <a:spLocks noGrp="1"/>
          </p:cNvSpPr>
          <p:nvPr>
            <p:ph type="title"/>
          </p:nvPr>
        </p:nvSpPr>
        <p:spPr>
          <a:xfrm>
            <a:off x="490250" y="450150"/>
            <a:ext cx="77754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HPC Examples: </a:t>
            </a:r>
          </a:p>
          <a:p>
            <a:pPr marL="457200" lvl="0" indent="-342900" algn="l" rtl="0">
              <a:spcBef>
                <a:spcPts val="0"/>
              </a:spcBef>
              <a:spcAft>
                <a:spcPts val="0"/>
              </a:spcAft>
              <a:buSzPts val="1800"/>
              <a:buFont typeface="Open Sans"/>
              <a:buChar char="-"/>
            </a:pPr>
            <a:r>
              <a:rPr lang="en-US" sz="1800" dirty="0">
                <a:latin typeface="Calibri" panose="020F0502020204030204" pitchFamily="34" charset="0"/>
                <a:ea typeface="Open Sans"/>
                <a:cs typeface="Calibri" panose="020F0502020204030204" pitchFamily="34" charset="0"/>
                <a:sym typeface="Open Sans"/>
              </a:rPr>
              <a:t>Complex physical simulations with many inter-connected components.</a:t>
            </a:r>
          </a:p>
          <a:p>
            <a:pPr marL="457200" lvl="0" indent="-342900" algn="l" rtl="0">
              <a:spcBef>
                <a:spcPts val="0"/>
              </a:spcBef>
              <a:spcAft>
                <a:spcPts val="0"/>
              </a:spcAft>
              <a:buSzPts val="1800"/>
              <a:buFont typeface="Open Sans"/>
              <a:buChar char="-"/>
            </a:pPr>
            <a:r>
              <a:rPr lang="en-US" sz="1800" dirty="0">
                <a:latin typeface="Calibri" panose="020F0502020204030204" pitchFamily="34" charset="0"/>
                <a:ea typeface="Open Sans"/>
                <a:cs typeface="Calibri" panose="020F0502020204030204" pitchFamily="34" charset="0"/>
                <a:sym typeface="Open Sans"/>
              </a:rPr>
              <a:t>Optimization problems that use many local calculations to drive the global optimization.</a:t>
            </a:r>
          </a:p>
        </p:txBody>
      </p:sp>
      <p:sp>
        <p:nvSpPr>
          <p:cNvPr id="412" name="Google Shape;412;p33"/>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4"/>
          <p:cNvSpPr txBox="1">
            <a:spLocks noGrp="1"/>
          </p:cNvSpPr>
          <p:nvPr>
            <p:ph type="title"/>
          </p:nvPr>
        </p:nvSpPr>
        <p:spPr>
          <a:xfrm>
            <a:off x="628650" y="273844"/>
            <a:ext cx="7886700" cy="994172"/>
          </a:xfrm>
        </p:spPr>
        <p:txBody>
          <a:bodyPr spcFirstLastPara="1" wrap="square" lIns="91425" tIns="91425" rIns="91425" bIns="91425" anchor="ctr" anchorCtr="0">
            <a:normAutofit fontScale="90000"/>
          </a:bodyPr>
          <a:lstStyle/>
          <a:p>
            <a:pPr lvl="0"/>
            <a:r>
              <a:rPr lang="en-US" dirty="0"/>
              <a:t>Option 4: High Throughput Computing (HTC)</a:t>
            </a:r>
          </a:p>
        </p:txBody>
      </p:sp>
      <p:sp>
        <p:nvSpPr>
          <p:cNvPr id="2" name="Date Placeholder 1">
            <a:extLst>
              <a:ext uri="{FF2B5EF4-FFF2-40B4-BE49-F238E27FC236}">
                <a16:creationId xmlns:a16="http://schemas.microsoft.com/office/drawing/2014/main" id="{D38CA4F6-F672-586E-C535-0A1C07E5231A}"/>
              </a:ext>
            </a:extLst>
          </p:cNvPr>
          <p:cNvSpPr>
            <a:spLocks noGrp="1"/>
          </p:cNvSpPr>
          <p:nvPr>
            <p:ph type="dt" sz="half" idx="10"/>
          </p:nvPr>
        </p:nvSpPr>
        <p:spPr>
          <a:xfrm>
            <a:off x="6456747" y="4767262"/>
            <a:ext cx="1029302" cy="273844"/>
          </a:xfrm>
        </p:spPr>
        <p:txBody>
          <a:bodyPr/>
          <a:lstStyle/>
          <a:p>
            <a:r>
              <a:rPr lang="en-US"/>
              <a:t>8/7/23</a:t>
            </a:r>
          </a:p>
        </p:txBody>
      </p:sp>
      <p:sp>
        <p:nvSpPr>
          <p:cNvPr id="3" name="Footer Placeholder 2">
            <a:extLst>
              <a:ext uri="{FF2B5EF4-FFF2-40B4-BE49-F238E27FC236}">
                <a16:creationId xmlns:a16="http://schemas.microsoft.com/office/drawing/2014/main" id="{B7A25CE5-A5D6-797E-80AD-FEC99B8DC1B2}"/>
              </a:ext>
            </a:extLst>
          </p:cNvPr>
          <p:cNvSpPr>
            <a:spLocks noGrp="1"/>
          </p:cNvSpPr>
          <p:nvPr>
            <p:ph type="ftr" sz="quarter" idx="11"/>
          </p:nvPr>
        </p:nvSpPr>
        <p:spPr>
          <a:xfrm>
            <a:off x="628651" y="4767261"/>
            <a:ext cx="2540468" cy="273844"/>
          </a:xfrm>
        </p:spPr>
        <p:txBody>
          <a:bodyPr/>
          <a:lstStyle/>
          <a:p>
            <a:r>
              <a:rPr lang="en-US"/>
              <a:t>OSG School 2023 - Intro to HTC</a:t>
            </a:r>
          </a:p>
        </p:txBody>
      </p:sp>
      <p:sp>
        <p:nvSpPr>
          <p:cNvPr id="428" name="Google Shape;428;p34"/>
          <p:cNvSpPr txBox="1">
            <a:spLocks noGrp="1"/>
          </p:cNvSpPr>
          <p:nvPr>
            <p:ph type="sldNum" sz="quarter" idx="12"/>
          </p:nvPr>
        </p:nvSpPr>
        <p:spPr>
          <a:xfrm>
            <a:off x="7486048" y="4767263"/>
            <a:ext cx="1029302" cy="273844"/>
          </a:xfrm>
        </p:spPr>
        <p:txBody>
          <a:bodyPr spcFirstLastPara="1" wrap="square" lIns="91425" tIns="91425" rIns="91425" bIns="91425" anchor="ctr" anchorCtr="0">
            <a:normAutofit fontScale="77500" lnSpcReduction="20000"/>
          </a:bodyPr>
          <a:lstStyle/>
          <a:p>
            <a:pPr lvl="0"/>
            <a:fld id="{00000000-1234-1234-1234-123412341234}" type="slidenum">
              <a:rPr lang="en"/>
              <a:pPr lvl="0"/>
              <a:t>17</a:t>
            </a:fld>
            <a:endParaRPr lang="en"/>
          </a:p>
        </p:txBody>
      </p:sp>
      <p:cxnSp>
        <p:nvCxnSpPr>
          <p:cNvPr id="419" name="Google Shape;419;p34"/>
          <p:cNvCxnSpPr/>
          <p:nvPr/>
        </p:nvCxnSpPr>
        <p:spPr>
          <a:xfrm flipH="1">
            <a:off x="5714958" y="2525250"/>
            <a:ext cx="10500" cy="804300"/>
          </a:xfrm>
          <a:prstGeom prst="straightConnector1">
            <a:avLst/>
          </a:prstGeom>
          <a:noFill/>
          <a:ln w="38100" cap="flat" cmpd="sng">
            <a:solidFill>
              <a:schemeClr val="dk2"/>
            </a:solidFill>
            <a:prstDash val="solid"/>
            <a:round/>
            <a:headEnd type="none" w="med" len="med"/>
            <a:tailEnd type="triangle" w="med" len="med"/>
          </a:ln>
        </p:spPr>
      </p:cxnSp>
      <p:sp>
        <p:nvSpPr>
          <p:cNvPr id="420" name="Google Shape;420;p34"/>
          <p:cNvSpPr txBox="1"/>
          <p:nvPr/>
        </p:nvSpPr>
        <p:spPr>
          <a:xfrm>
            <a:off x="6000197" y="2761542"/>
            <a:ext cx="6086100" cy="1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time</a:t>
            </a:r>
            <a:endParaRPr>
              <a:latin typeface="Open Sans"/>
              <a:ea typeface="Open Sans"/>
              <a:cs typeface="Open Sans"/>
              <a:sym typeface="Open Sans"/>
            </a:endParaRPr>
          </a:p>
        </p:txBody>
      </p:sp>
      <p:sp>
        <p:nvSpPr>
          <p:cNvPr id="421" name="Google Shape;421;p34"/>
          <p:cNvSpPr txBox="1"/>
          <p:nvPr/>
        </p:nvSpPr>
        <p:spPr>
          <a:xfrm>
            <a:off x="1354650" y="1813950"/>
            <a:ext cx="6096000" cy="71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n independent* processors</a:t>
            </a:r>
            <a:endParaRPr>
              <a:latin typeface="Open Sans"/>
              <a:ea typeface="Open Sans"/>
              <a:cs typeface="Open Sans"/>
              <a:sym typeface="Open Sans"/>
            </a:endParaRPr>
          </a:p>
        </p:txBody>
      </p:sp>
      <p:cxnSp>
        <p:nvCxnSpPr>
          <p:cNvPr id="422" name="Google Shape;422;p34"/>
          <p:cNvCxnSpPr/>
          <p:nvPr/>
        </p:nvCxnSpPr>
        <p:spPr>
          <a:xfrm>
            <a:off x="920750" y="2360200"/>
            <a:ext cx="4561500" cy="0"/>
          </a:xfrm>
          <a:prstGeom prst="straightConnector1">
            <a:avLst/>
          </a:prstGeom>
          <a:noFill/>
          <a:ln w="38100" cap="flat" cmpd="sng">
            <a:solidFill>
              <a:schemeClr val="dk2"/>
            </a:solidFill>
            <a:prstDash val="solid"/>
            <a:round/>
            <a:headEnd type="none" w="med" len="med"/>
            <a:tailEnd type="triangle" w="med" len="med"/>
          </a:ln>
        </p:spPr>
      </p:cxnSp>
      <p:sp>
        <p:nvSpPr>
          <p:cNvPr id="423" name="Google Shape;423;p34"/>
          <p:cNvSpPr txBox="1"/>
          <p:nvPr/>
        </p:nvSpPr>
        <p:spPr>
          <a:xfrm>
            <a:off x="6622450" y="1511925"/>
            <a:ext cx="2209800" cy="343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latin typeface="Open Sans"/>
                <a:ea typeface="Open Sans"/>
                <a:cs typeface="Open Sans"/>
                <a:sym typeface="Open Sans"/>
              </a:rPr>
              <a:t>Sub-problems are independent and self-contained, can be run on many computers. </a:t>
            </a:r>
            <a:endParaRPr sz="1600" dirty="0">
              <a:latin typeface="Open Sans"/>
              <a:ea typeface="Open Sans"/>
              <a:cs typeface="Open Sans"/>
              <a:sym typeface="Open Sans"/>
            </a:endParaRPr>
          </a:p>
          <a:p>
            <a:pPr marL="0" lvl="0" indent="0" algn="l" rtl="0">
              <a:spcBef>
                <a:spcPts val="0"/>
              </a:spcBef>
              <a:spcAft>
                <a:spcPts val="0"/>
              </a:spcAft>
              <a:buNone/>
            </a:pPr>
            <a:endParaRPr sz="1600" dirty="0">
              <a:latin typeface="Open Sans"/>
              <a:ea typeface="Open Sans"/>
              <a:cs typeface="Open Sans"/>
              <a:sym typeface="Open Sans"/>
            </a:endParaRPr>
          </a:p>
          <a:p>
            <a:pPr marL="0" lvl="0" indent="0" algn="l" rtl="0">
              <a:spcBef>
                <a:spcPts val="0"/>
              </a:spcBef>
              <a:spcAft>
                <a:spcPts val="0"/>
              </a:spcAft>
              <a:buNone/>
            </a:pPr>
            <a:r>
              <a:rPr lang="en" sz="1600" dirty="0">
                <a:latin typeface="Open Sans"/>
                <a:ea typeface="Open Sans"/>
                <a:cs typeface="Open Sans"/>
                <a:sym typeface="Open Sans"/>
              </a:rPr>
              <a:t>Most scalable.</a:t>
            </a:r>
            <a:endParaRPr sz="1600" dirty="0">
              <a:latin typeface="Open Sans"/>
              <a:ea typeface="Open Sans"/>
              <a:cs typeface="Open Sans"/>
              <a:sym typeface="Open Sans"/>
            </a:endParaRPr>
          </a:p>
          <a:p>
            <a:pPr marL="0" lvl="0" indent="0" algn="l" rtl="0">
              <a:spcBef>
                <a:spcPts val="0"/>
              </a:spcBef>
              <a:spcAft>
                <a:spcPts val="0"/>
              </a:spcAft>
              <a:buNone/>
            </a:pPr>
            <a:endParaRPr sz="1600" dirty="0">
              <a:latin typeface="Open Sans"/>
              <a:ea typeface="Open Sans"/>
              <a:cs typeface="Open Sans"/>
              <a:sym typeface="Open Sans"/>
            </a:endParaRPr>
          </a:p>
          <a:p>
            <a:pPr marL="0" lvl="0" indent="0" algn="l" rtl="0">
              <a:spcBef>
                <a:spcPts val="0"/>
              </a:spcBef>
              <a:spcAft>
                <a:spcPts val="0"/>
              </a:spcAft>
              <a:buNone/>
            </a:pPr>
            <a:r>
              <a:rPr lang="en" sz="1600" dirty="0">
                <a:latin typeface="Open Sans"/>
                <a:ea typeface="Open Sans"/>
                <a:cs typeface="Open Sans"/>
                <a:sym typeface="Open Sans"/>
              </a:rPr>
              <a:t>No special programming needed. </a:t>
            </a:r>
            <a:endParaRPr sz="1600" dirty="0">
              <a:latin typeface="Open Sans"/>
              <a:ea typeface="Open Sans"/>
              <a:cs typeface="Open Sans"/>
              <a:sym typeface="Open Sans"/>
            </a:endParaRPr>
          </a:p>
        </p:txBody>
      </p:sp>
      <p:pic>
        <p:nvPicPr>
          <p:cNvPr id="424" name="Google Shape;424;p34"/>
          <p:cNvPicPr preferRelativeResize="0"/>
          <p:nvPr/>
        </p:nvPicPr>
        <p:blipFill rotWithShape="1">
          <a:blip r:embed="rId3">
            <a:alphaModFix/>
          </a:blip>
          <a:srcRect b="23664"/>
          <a:stretch/>
        </p:blipFill>
        <p:spPr>
          <a:xfrm>
            <a:off x="857250" y="3481900"/>
            <a:ext cx="772501" cy="589713"/>
          </a:xfrm>
          <a:prstGeom prst="rect">
            <a:avLst/>
          </a:prstGeom>
          <a:noFill/>
          <a:ln>
            <a:noFill/>
          </a:ln>
        </p:spPr>
      </p:pic>
      <p:pic>
        <p:nvPicPr>
          <p:cNvPr id="425" name="Google Shape;425;p34"/>
          <p:cNvPicPr preferRelativeResize="0"/>
          <p:nvPr/>
        </p:nvPicPr>
        <p:blipFill rotWithShape="1">
          <a:blip r:embed="rId3">
            <a:alphaModFix/>
          </a:blip>
          <a:srcRect b="23664"/>
          <a:stretch/>
        </p:blipFill>
        <p:spPr>
          <a:xfrm>
            <a:off x="1862650" y="3481900"/>
            <a:ext cx="772501" cy="589713"/>
          </a:xfrm>
          <a:prstGeom prst="rect">
            <a:avLst/>
          </a:prstGeom>
          <a:noFill/>
          <a:ln>
            <a:noFill/>
          </a:ln>
        </p:spPr>
      </p:pic>
      <p:pic>
        <p:nvPicPr>
          <p:cNvPr id="426" name="Google Shape;426;p34"/>
          <p:cNvPicPr preferRelativeResize="0"/>
          <p:nvPr/>
        </p:nvPicPr>
        <p:blipFill rotWithShape="1">
          <a:blip r:embed="rId3">
            <a:alphaModFix/>
          </a:blip>
          <a:srcRect b="23664"/>
          <a:stretch/>
        </p:blipFill>
        <p:spPr>
          <a:xfrm>
            <a:off x="2815250" y="3481900"/>
            <a:ext cx="772501" cy="589713"/>
          </a:xfrm>
          <a:prstGeom prst="rect">
            <a:avLst/>
          </a:prstGeom>
          <a:noFill/>
          <a:ln>
            <a:noFill/>
          </a:ln>
        </p:spPr>
      </p:pic>
      <p:pic>
        <p:nvPicPr>
          <p:cNvPr id="427" name="Google Shape;427;p34"/>
          <p:cNvPicPr preferRelativeResize="0"/>
          <p:nvPr/>
        </p:nvPicPr>
        <p:blipFill rotWithShape="1">
          <a:blip r:embed="rId3">
            <a:alphaModFix/>
          </a:blip>
          <a:srcRect b="23664"/>
          <a:stretch/>
        </p:blipFill>
        <p:spPr>
          <a:xfrm>
            <a:off x="4751875" y="3481900"/>
            <a:ext cx="772501" cy="589713"/>
          </a:xfrm>
          <a:prstGeom prst="rect">
            <a:avLst/>
          </a:prstGeom>
          <a:noFill/>
          <a:ln>
            <a:noFill/>
          </a:ln>
        </p:spPr>
      </p:pic>
      <p:sp>
        <p:nvSpPr>
          <p:cNvPr id="430" name="Google Shape;430;p34"/>
          <p:cNvSpPr/>
          <p:nvPr/>
        </p:nvSpPr>
        <p:spPr>
          <a:xfrm>
            <a:off x="857250" y="2508250"/>
            <a:ext cx="4720200" cy="825600"/>
          </a:xfrm>
          <a:prstGeom prst="rect">
            <a:avLst/>
          </a:prstGeom>
          <a:solidFill>
            <a:schemeClr val="lt1"/>
          </a:solid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899575" y="2525250"/>
            <a:ext cx="772500" cy="7557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432" name="Google Shape;432;p34"/>
          <p:cNvSpPr/>
          <p:nvPr/>
        </p:nvSpPr>
        <p:spPr>
          <a:xfrm>
            <a:off x="1862650" y="2525250"/>
            <a:ext cx="772500" cy="7557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433" name="Google Shape;433;p34"/>
          <p:cNvSpPr/>
          <p:nvPr/>
        </p:nvSpPr>
        <p:spPr>
          <a:xfrm>
            <a:off x="2825725" y="2525250"/>
            <a:ext cx="772500" cy="7557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434" name="Google Shape;434;p34"/>
          <p:cNvSpPr/>
          <p:nvPr/>
        </p:nvSpPr>
        <p:spPr>
          <a:xfrm>
            <a:off x="3788800" y="2525250"/>
            <a:ext cx="772500" cy="7557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sp>
        <p:nvSpPr>
          <p:cNvPr id="435" name="Google Shape;435;p34"/>
          <p:cNvSpPr/>
          <p:nvPr/>
        </p:nvSpPr>
        <p:spPr>
          <a:xfrm>
            <a:off x="4751875" y="2525250"/>
            <a:ext cx="772500" cy="755700"/>
          </a:xfrm>
          <a:prstGeom prst="rect">
            <a:avLst/>
          </a:prstGeom>
          <a:solidFill>
            <a:srgbClr val="EA9999"/>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436" name="Google Shape;436;p34"/>
          <p:cNvCxnSpPr/>
          <p:nvPr/>
        </p:nvCxnSpPr>
        <p:spPr>
          <a:xfrm flipH="1">
            <a:off x="1302200" y="3266225"/>
            <a:ext cx="10800" cy="531600"/>
          </a:xfrm>
          <a:prstGeom prst="straightConnector1">
            <a:avLst/>
          </a:prstGeom>
          <a:noFill/>
          <a:ln w="28575" cap="flat" cmpd="sng">
            <a:solidFill>
              <a:schemeClr val="accent3"/>
            </a:solidFill>
            <a:prstDash val="solid"/>
            <a:round/>
            <a:headEnd type="none" w="med" len="med"/>
            <a:tailEnd type="triangle" w="med" len="med"/>
          </a:ln>
        </p:spPr>
      </p:cxnSp>
      <p:cxnSp>
        <p:nvCxnSpPr>
          <p:cNvPr id="437" name="Google Shape;437;p34"/>
          <p:cNvCxnSpPr/>
          <p:nvPr/>
        </p:nvCxnSpPr>
        <p:spPr>
          <a:xfrm flipH="1">
            <a:off x="2243500" y="3266225"/>
            <a:ext cx="10800" cy="531600"/>
          </a:xfrm>
          <a:prstGeom prst="straightConnector1">
            <a:avLst/>
          </a:prstGeom>
          <a:noFill/>
          <a:ln w="28575" cap="flat" cmpd="sng">
            <a:solidFill>
              <a:schemeClr val="accent3"/>
            </a:solidFill>
            <a:prstDash val="solid"/>
            <a:round/>
            <a:headEnd type="none" w="med" len="med"/>
            <a:tailEnd type="triangle" w="med" len="med"/>
          </a:ln>
        </p:spPr>
      </p:cxnSp>
      <p:cxnSp>
        <p:nvCxnSpPr>
          <p:cNvPr id="438" name="Google Shape;438;p34"/>
          <p:cNvCxnSpPr/>
          <p:nvPr/>
        </p:nvCxnSpPr>
        <p:spPr>
          <a:xfrm flipH="1">
            <a:off x="3206575" y="3266225"/>
            <a:ext cx="10800" cy="531600"/>
          </a:xfrm>
          <a:prstGeom prst="straightConnector1">
            <a:avLst/>
          </a:prstGeom>
          <a:noFill/>
          <a:ln w="28575" cap="flat" cmpd="sng">
            <a:solidFill>
              <a:schemeClr val="accent3"/>
            </a:solidFill>
            <a:prstDash val="solid"/>
            <a:round/>
            <a:headEnd type="none" w="med" len="med"/>
            <a:tailEnd type="triangle" w="med" len="med"/>
          </a:ln>
        </p:spPr>
      </p:cxnSp>
      <p:cxnSp>
        <p:nvCxnSpPr>
          <p:cNvPr id="439" name="Google Shape;439;p34"/>
          <p:cNvCxnSpPr/>
          <p:nvPr/>
        </p:nvCxnSpPr>
        <p:spPr>
          <a:xfrm flipH="1">
            <a:off x="5132725" y="3266225"/>
            <a:ext cx="10800" cy="531600"/>
          </a:xfrm>
          <a:prstGeom prst="straightConnector1">
            <a:avLst/>
          </a:prstGeom>
          <a:noFill/>
          <a:ln w="28575" cap="flat" cmpd="sng">
            <a:solidFill>
              <a:schemeClr val="accent3"/>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5"/>
          <p:cNvSpPr txBox="1">
            <a:spLocks noGrp="1"/>
          </p:cNvSpPr>
          <p:nvPr>
            <p:ph type="title"/>
          </p:nvPr>
        </p:nvSpPr>
        <p:spPr>
          <a:xfrm>
            <a:off x="490250" y="450150"/>
            <a:ext cx="77754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HTC Examples: </a:t>
            </a:r>
            <a:endParaRPr dirty="0">
              <a:latin typeface="Calibri" panose="020F0502020204030204" pitchFamily="34" charset="0"/>
              <a:cs typeface="Calibri" panose="020F0502020204030204" pitchFamily="34" charset="0"/>
            </a:endParaRPr>
          </a:p>
          <a:p>
            <a:pPr marL="457200" lvl="0" indent="-342900" algn="l" rtl="0">
              <a:spcBef>
                <a:spcPts val="0"/>
              </a:spcBef>
              <a:spcAft>
                <a:spcPts val="0"/>
              </a:spcAft>
              <a:buSzPts val="1800"/>
              <a:buFont typeface="Open Sans"/>
              <a:buChar char="-"/>
            </a:pPr>
            <a:r>
              <a:rPr lang="en" sz="1800" dirty="0">
                <a:latin typeface="Calibri" panose="020F0502020204030204" pitchFamily="34" charset="0"/>
                <a:ea typeface="Open Sans"/>
                <a:cs typeface="Calibri" panose="020F0502020204030204" pitchFamily="34" charset="0"/>
                <a:sym typeface="Open Sans"/>
              </a:rPr>
              <a:t>Test many parameter combinations</a:t>
            </a:r>
            <a:endParaRPr sz="1800" dirty="0">
              <a:latin typeface="Calibri" panose="020F0502020204030204" pitchFamily="34" charset="0"/>
              <a:ea typeface="Open Sans"/>
              <a:cs typeface="Calibri" panose="020F0502020204030204" pitchFamily="34" charset="0"/>
              <a:sym typeface="Open Sans"/>
            </a:endParaRPr>
          </a:p>
          <a:p>
            <a:pPr marL="457200" lvl="0" indent="-342900" algn="l" rtl="0">
              <a:spcBef>
                <a:spcPts val="0"/>
              </a:spcBef>
              <a:spcAft>
                <a:spcPts val="0"/>
              </a:spcAft>
              <a:buSzPts val="1800"/>
              <a:buFont typeface="Open Sans"/>
              <a:buChar char="-"/>
            </a:pPr>
            <a:r>
              <a:rPr lang="en" sz="1800" dirty="0">
                <a:latin typeface="Calibri" panose="020F0502020204030204" pitchFamily="34" charset="0"/>
                <a:ea typeface="Open Sans"/>
                <a:cs typeface="Calibri" panose="020F0502020204030204" pitchFamily="34" charset="0"/>
                <a:sym typeface="Open Sans"/>
              </a:rPr>
              <a:t>Analyze multiple images or datasets</a:t>
            </a:r>
            <a:endParaRPr sz="1800" dirty="0">
              <a:latin typeface="Calibri" panose="020F0502020204030204" pitchFamily="34" charset="0"/>
              <a:ea typeface="Open Sans"/>
              <a:cs typeface="Calibri" panose="020F0502020204030204" pitchFamily="34" charset="0"/>
              <a:sym typeface="Open Sans"/>
            </a:endParaRPr>
          </a:p>
          <a:p>
            <a:pPr marL="457200" lvl="0" indent="-342900" algn="l" rtl="0">
              <a:spcBef>
                <a:spcPts val="0"/>
              </a:spcBef>
              <a:spcAft>
                <a:spcPts val="0"/>
              </a:spcAft>
              <a:buSzPts val="1800"/>
              <a:buFont typeface="Open Sans"/>
              <a:buChar char="-"/>
            </a:pPr>
            <a:r>
              <a:rPr lang="en" sz="1800" dirty="0">
                <a:latin typeface="Calibri" panose="020F0502020204030204" pitchFamily="34" charset="0"/>
                <a:ea typeface="Open Sans"/>
                <a:cs typeface="Calibri" panose="020F0502020204030204" pitchFamily="34" charset="0"/>
                <a:sym typeface="Open Sans"/>
              </a:rPr>
              <a:t>Do a replicate/randomized analysis</a:t>
            </a:r>
            <a:endParaRPr sz="1800" dirty="0">
              <a:latin typeface="Calibri" panose="020F0502020204030204" pitchFamily="34" charset="0"/>
              <a:ea typeface="Open Sans"/>
              <a:cs typeface="Calibri" panose="020F0502020204030204" pitchFamily="34" charset="0"/>
              <a:sym typeface="Open Sans"/>
            </a:endParaRPr>
          </a:p>
          <a:p>
            <a:pPr marL="457200" lvl="0" indent="-342900" algn="l" rtl="0">
              <a:spcBef>
                <a:spcPts val="0"/>
              </a:spcBef>
              <a:spcAft>
                <a:spcPts val="0"/>
              </a:spcAft>
              <a:buSzPts val="1800"/>
              <a:buFont typeface="Open Sans"/>
              <a:buChar char="-"/>
            </a:pPr>
            <a:r>
              <a:rPr lang="en" sz="1800" dirty="0">
                <a:latin typeface="Calibri" panose="020F0502020204030204" pitchFamily="34" charset="0"/>
                <a:ea typeface="Open Sans"/>
                <a:cs typeface="Calibri" panose="020F0502020204030204" pitchFamily="34" charset="0"/>
                <a:sym typeface="Open Sans"/>
              </a:rPr>
              <a:t>Align genome/RNA sequence data</a:t>
            </a:r>
            <a:endParaRPr sz="1800" dirty="0">
              <a:latin typeface="Calibri" panose="020F0502020204030204" pitchFamily="34" charset="0"/>
              <a:ea typeface="Open Sans"/>
              <a:cs typeface="Calibri" panose="020F0502020204030204" pitchFamily="34" charset="0"/>
              <a:sym typeface="Open Sans"/>
            </a:endParaRPr>
          </a:p>
        </p:txBody>
      </p:sp>
      <p:sp>
        <p:nvSpPr>
          <p:cNvPr id="445" name="Google Shape;445;p35"/>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454" name="Google Shape;454;p36"/>
          <p:cNvSpPr txBox="1">
            <a:spLocks noGrp="1"/>
          </p:cNvSpPr>
          <p:nvPr>
            <p:ph type="body" idx="4294967295"/>
          </p:nvPr>
        </p:nvSpPr>
        <p:spPr>
          <a:xfrm>
            <a:off x="533400" y="576263"/>
            <a:ext cx="8610600" cy="4057650"/>
          </a:xfrm>
          <a:prstGeom prst="rect">
            <a:avLst/>
          </a:prstGeom>
        </p:spPr>
        <p:txBody>
          <a:bodyPr spcFirstLastPara="1" wrap="square" lIns="91425" tIns="91425" rIns="91425" bIns="91425" anchor="t" anchorCtr="0">
            <a:noAutofit/>
          </a:bodyPr>
          <a:lstStyle/>
          <a:p>
            <a:pPr marL="0" lvl="0" indent="0" algn="l" rtl="0">
              <a:lnSpc>
                <a:spcPct val="78181"/>
              </a:lnSpc>
              <a:spcBef>
                <a:spcPts val="0"/>
              </a:spcBef>
              <a:spcAft>
                <a:spcPts val="0"/>
              </a:spcAft>
              <a:buClr>
                <a:schemeClr val="dk1"/>
              </a:buClr>
              <a:buSzPts val="770"/>
              <a:buFont typeface="Arial"/>
              <a:buNone/>
            </a:pPr>
            <a:r>
              <a:rPr lang="en" sz="1829" dirty="0">
                <a:latin typeface="Calibri" panose="020F0502020204030204" pitchFamily="34" charset="0"/>
                <a:ea typeface="Helvetica Neue"/>
                <a:cs typeface="Calibri" panose="020F0502020204030204" pitchFamily="34" charset="0"/>
                <a:sym typeface="Helvetica Neue"/>
              </a:rPr>
              <a:t>One of our favorite HTC examples: baking the world’s largest/longest cake</a:t>
            </a:r>
            <a:endParaRPr sz="1829" dirty="0">
              <a:latin typeface="Calibri" panose="020F0502020204030204" pitchFamily="34" charset="0"/>
              <a:ea typeface="Helvetica Neue"/>
              <a:cs typeface="Calibri" panose="020F0502020204030204" pitchFamily="34" charset="0"/>
              <a:sym typeface="Helvetica Neue"/>
            </a:endParaRPr>
          </a:p>
          <a:p>
            <a:pPr marL="0" lvl="0" indent="0" algn="l" rtl="0">
              <a:lnSpc>
                <a:spcPct val="78181"/>
              </a:lnSpc>
              <a:spcBef>
                <a:spcPts val="1200"/>
              </a:spcBef>
              <a:spcAft>
                <a:spcPts val="0"/>
              </a:spcAft>
              <a:buSzPts val="770"/>
              <a:buNone/>
            </a:pPr>
            <a:endParaRPr sz="1829" dirty="0">
              <a:latin typeface="Helvetica Neue"/>
              <a:ea typeface="Helvetica Neue"/>
              <a:cs typeface="Helvetica Neue"/>
              <a:sym typeface="Helvetica Neue"/>
            </a:endParaRPr>
          </a:p>
          <a:p>
            <a:pPr marL="0" lvl="0" indent="0" algn="l" rtl="0">
              <a:lnSpc>
                <a:spcPct val="78181"/>
              </a:lnSpc>
              <a:spcBef>
                <a:spcPts val="1200"/>
              </a:spcBef>
              <a:spcAft>
                <a:spcPts val="0"/>
              </a:spcAft>
              <a:buSzPts val="770"/>
              <a:buNone/>
            </a:pPr>
            <a:endParaRPr sz="1829" dirty="0">
              <a:latin typeface="Helvetica Neue"/>
              <a:ea typeface="Helvetica Neue"/>
              <a:cs typeface="Helvetica Neue"/>
              <a:sym typeface="Helvetica Neue"/>
            </a:endParaRPr>
          </a:p>
          <a:p>
            <a:pPr marL="0" lvl="0" indent="0" algn="l" rtl="0">
              <a:lnSpc>
                <a:spcPct val="78181"/>
              </a:lnSpc>
              <a:spcBef>
                <a:spcPts val="1200"/>
              </a:spcBef>
              <a:spcAft>
                <a:spcPts val="0"/>
              </a:spcAft>
              <a:buSzPts val="770"/>
              <a:buNone/>
            </a:pPr>
            <a:endParaRPr sz="1829" dirty="0">
              <a:latin typeface="Helvetica Neue"/>
              <a:ea typeface="Helvetica Neue"/>
              <a:cs typeface="Helvetica Neue"/>
              <a:sym typeface="Helvetica Neue"/>
            </a:endParaRPr>
          </a:p>
          <a:p>
            <a:pPr marL="0" lvl="0" indent="0" algn="l" rtl="0">
              <a:lnSpc>
                <a:spcPct val="78181"/>
              </a:lnSpc>
              <a:spcBef>
                <a:spcPts val="1200"/>
              </a:spcBef>
              <a:spcAft>
                <a:spcPts val="0"/>
              </a:spcAft>
              <a:buSzPts val="770"/>
              <a:buNone/>
            </a:pPr>
            <a:endParaRPr sz="1829" dirty="0">
              <a:latin typeface="Helvetica Neue"/>
              <a:ea typeface="Helvetica Neue"/>
              <a:cs typeface="Helvetica Neue"/>
              <a:sym typeface="Helvetica Neue"/>
            </a:endParaRPr>
          </a:p>
          <a:p>
            <a:pPr marL="0" lvl="0" indent="0" algn="l" rtl="0">
              <a:lnSpc>
                <a:spcPct val="78181"/>
              </a:lnSpc>
              <a:spcBef>
                <a:spcPts val="1200"/>
              </a:spcBef>
              <a:spcAft>
                <a:spcPts val="0"/>
              </a:spcAft>
              <a:buSzPts val="770"/>
              <a:buNone/>
            </a:pPr>
            <a:endParaRPr sz="1829" dirty="0">
              <a:latin typeface="Helvetica Neue"/>
              <a:ea typeface="Helvetica Neue"/>
              <a:cs typeface="Helvetica Neue"/>
              <a:sym typeface="Helvetica Neue"/>
            </a:endParaRPr>
          </a:p>
          <a:p>
            <a:pPr marL="0" lvl="0" indent="0" algn="l" rtl="0">
              <a:lnSpc>
                <a:spcPct val="78181"/>
              </a:lnSpc>
              <a:spcBef>
                <a:spcPts val="1200"/>
              </a:spcBef>
              <a:spcAft>
                <a:spcPts val="0"/>
              </a:spcAft>
              <a:buSzPts val="770"/>
              <a:buNone/>
            </a:pPr>
            <a:endParaRPr lang="en-US" sz="1829" dirty="0">
              <a:latin typeface="Helvetica Neue"/>
              <a:ea typeface="Helvetica Neue"/>
              <a:cs typeface="Helvetica Neue"/>
              <a:sym typeface="Helvetica Neue"/>
            </a:endParaRPr>
          </a:p>
          <a:p>
            <a:pPr marL="0" lvl="0" indent="0" algn="l" rtl="0">
              <a:lnSpc>
                <a:spcPct val="78181"/>
              </a:lnSpc>
              <a:spcBef>
                <a:spcPts val="1200"/>
              </a:spcBef>
              <a:spcAft>
                <a:spcPts val="0"/>
              </a:spcAft>
              <a:buSzPts val="770"/>
              <a:buNone/>
            </a:pPr>
            <a:endParaRPr sz="1829" dirty="0">
              <a:latin typeface="Helvetica Neue"/>
              <a:ea typeface="Helvetica Neue"/>
              <a:cs typeface="Helvetica Neue"/>
              <a:sym typeface="Helvetica Neue"/>
            </a:endParaRPr>
          </a:p>
          <a:p>
            <a:pPr marL="0" lvl="0" indent="0" algn="l" rtl="0">
              <a:lnSpc>
                <a:spcPct val="78181"/>
              </a:lnSpc>
              <a:spcBef>
                <a:spcPts val="1200"/>
              </a:spcBef>
              <a:spcAft>
                <a:spcPts val="0"/>
              </a:spcAft>
              <a:buClr>
                <a:schemeClr val="dk1"/>
              </a:buClr>
              <a:buSzPts val="770"/>
              <a:buFont typeface="Arial"/>
              <a:buNone/>
            </a:pPr>
            <a:r>
              <a:rPr lang="en" sz="1829" dirty="0">
                <a:latin typeface="Calibri" panose="020F0502020204030204" pitchFamily="34" charset="0"/>
                <a:ea typeface="Helvetica Neue"/>
                <a:cs typeface="Calibri" panose="020F0502020204030204" pitchFamily="34" charset="0"/>
                <a:sym typeface="Helvetica Neue"/>
              </a:rPr>
              <a:t>In computational terms: solving a big problem (the world’s longest cake) by executing many small, self-contained tasks (individual cakes) and joining them.</a:t>
            </a:r>
            <a:endParaRPr sz="1829" dirty="0">
              <a:latin typeface="Calibri" panose="020F0502020204030204" pitchFamily="34" charset="0"/>
              <a:ea typeface="Helvetica Neue"/>
              <a:cs typeface="Calibri" panose="020F0502020204030204" pitchFamily="34" charset="0"/>
              <a:sym typeface="Helvetica Neue"/>
            </a:endParaRPr>
          </a:p>
          <a:p>
            <a:pPr marL="0" lvl="0" indent="0" algn="l" rtl="0">
              <a:lnSpc>
                <a:spcPct val="95000"/>
              </a:lnSpc>
              <a:spcBef>
                <a:spcPts val="1200"/>
              </a:spcBef>
              <a:spcAft>
                <a:spcPts val="1200"/>
              </a:spcAft>
              <a:buSzPts val="770"/>
              <a:buNone/>
            </a:pPr>
            <a:endParaRPr sz="1760" dirty="0">
              <a:solidFill>
                <a:srgbClr val="000000"/>
              </a:solidFill>
            </a:endParaRPr>
          </a:p>
        </p:txBody>
      </p:sp>
      <p:sp>
        <p:nvSpPr>
          <p:cNvPr id="453" name="Google Shape;453;p36"/>
          <p:cNvSpPr txBox="1"/>
          <p:nvPr/>
        </p:nvSpPr>
        <p:spPr>
          <a:xfrm>
            <a:off x="0" y="4804800"/>
            <a:ext cx="86445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chemeClr val="dk1"/>
                </a:solidFill>
                <a:latin typeface="Open Sans"/>
                <a:ea typeface="Open Sans"/>
                <a:cs typeface="Open Sans"/>
                <a:sym typeface="Open Sans"/>
              </a:rPr>
              <a:t>Photos: Arun Sankar via </a:t>
            </a:r>
            <a:r>
              <a:rPr lang="en" sz="1000" u="sng">
                <a:solidFill>
                  <a:schemeClr val="hlink"/>
                </a:solidFill>
                <a:latin typeface="Open Sans"/>
                <a:ea typeface="Open Sans"/>
                <a:cs typeface="Open Sans"/>
                <a:sym typeface="Open Sans"/>
                <a:hlinkClick r:id="rId3"/>
              </a:rPr>
              <a:t>https://www.theguardian.com/world/2020/jan/16/indian-bakers-rise-to-task-of-making-worlds-longest-cake</a:t>
            </a:r>
            <a:endParaRPr sz="1000" u="sng">
              <a:solidFill>
                <a:schemeClr val="hlink"/>
              </a:solidFill>
              <a:latin typeface="Open Sans"/>
              <a:ea typeface="Open Sans"/>
              <a:cs typeface="Open Sans"/>
              <a:sym typeface="Open Sans"/>
            </a:endParaRPr>
          </a:p>
        </p:txBody>
      </p:sp>
      <p:pic>
        <p:nvPicPr>
          <p:cNvPr id="455" name="Google Shape;455;p36"/>
          <p:cNvPicPr preferRelativeResize="0"/>
          <p:nvPr/>
        </p:nvPicPr>
        <p:blipFill>
          <a:blip r:embed="rId4">
            <a:alphaModFix/>
          </a:blip>
          <a:stretch>
            <a:fillRect/>
          </a:stretch>
        </p:blipFill>
        <p:spPr>
          <a:xfrm>
            <a:off x="738713" y="1123224"/>
            <a:ext cx="7666574" cy="2274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200" dirty="0"/>
              <a:t>Why Scale Out Your Computing?</a:t>
            </a:r>
            <a:endParaRPr dirty="0"/>
          </a:p>
        </p:txBody>
      </p:sp>
      <p:sp>
        <p:nvSpPr>
          <p:cNvPr id="97" name="Google Shape;97;p18"/>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F838A-8511-AC41-7312-FA6C7830D5F5}"/>
              </a:ext>
            </a:extLst>
          </p:cNvPr>
          <p:cNvSpPr>
            <a:spLocks noGrp="1"/>
          </p:cNvSpPr>
          <p:nvPr>
            <p:ph type="title"/>
          </p:nvPr>
        </p:nvSpPr>
        <p:spPr/>
        <p:txBody>
          <a:bodyPr/>
          <a:lstStyle/>
          <a:p>
            <a:r>
              <a:rPr lang="en-US" dirty="0"/>
              <a:t>Three Researchers</a:t>
            </a:r>
          </a:p>
        </p:txBody>
      </p:sp>
      <p:sp>
        <p:nvSpPr>
          <p:cNvPr id="11" name="Slide Number Placeholder 10">
            <a:extLst>
              <a:ext uri="{FF2B5EF4-FFF2-40B4-BE49-F238E27FC236}">
                <a16:creationId xmlns:a16="http://schemas.microsoft.com/office/drawing/2014/main" id="{27C84D23-C8F4-6CDA-8319-D6DF04132989}"/>
              </a:ext>
            </a:extLst>
          </p:cNvPr>
          <p:cNvSpPr>
            <a:spLocks noGrp="1"/>
          </p:cNvSpPr>
          <p:nvPr>
            <p:ph type="sldNum" sz="quarter" idx="12"/>
          </p:nvPr>
        </p:nvSpPr>
        <p:spPr/>
        <p:txBody>
          <a:bodyPr/>
          <a:lstStyle/>
          <a:p>
            <a:pPr lvl="0"/>
            <a:fld id="{00000000-1234-1234-1234-123412341234}" type="slidenum">
              <a:rPr lang="en" smtClean="0"/>
              <a:pPr lvl="0"/>
              <a:t>20</a:t>
            </a:fld>
            <a:endParaRPr lang="en"/>
          </a:p>
        </p:txBody>
      </p:sp>
      <p:graphicFrame>
        <p:nvGraphicFramePr>
          <p:cNvPr id="4" name="Table 3">
            <a:extLst>
              <a:ext uri="{FF2B5EF4-FFF2-40B4-BE49-F238E27FC236}">
                <a16:creationId xmlns:a16="http://schemas.microsoft.com/office/drawing/2014/main" id="{32ED2CFD-008F-05C1-14B4-D4658E58800D}"/>
              </a:ext>
            </a:extLst>
          </p:cNvPr>
          <p:cNvGraphicFramePr>
            <a:graphicFrameLocks noGrp="1"/>
          </p:cNvGraphicFramePr>
          <p:nvPr/>
        </p:nvGraphicFramePr>
        <p:xfrm>
          <a:off x="418657" y="1383958"/>
          <a:ext cx="2529641" cy="3190017"/>
        </p:xfrm>
        <a:graphic>
          <a:graphicData uri="http://schemas.openxmlformats.org/drawingml/2006/table">
            <a:tbl>
              <a:tblPr firstRow="1" bandRow="1">
                <a:tableStyleId>{2D5ABB26-0587-4C30-8999-92F81FD0307C}</a:tableStyleId>
              </a:tblPr>
              <a:tblGrid>
                <a:gridCol w="2529641">
                  <a:extLst>
                    <a:ext uri="{9D8B030D-6E8A-4147-A177-3AD203B41FA5}">
                      <a16:colId xmlns:a16="http://schemas.microsoft.com/office/drawing/2014/main" val="2347873843"/>
                    </a:ext>
                  </a:extLst>
                </a:gridCol>
              </a:tblGrid>
              <a:tr h="386006">
                <a:tc>
                  <a:txBody>
                    <a:bodyPr/>
                    <a:lstStyle/>
                    <a:p>
                      <a:pPr algn="ctr"/>
                      <a:r>
                        <a:rPr lang="en-US" sz="1800" b="1" dirty="0"/>
                        <a:t>Mei Monte Carlo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9103536"/>
                  </a:ext>
                </a:extLst>
              </a:tr>
              <a:tr h="1382921">
                <a:tc>
                  <a:txBody>
                    <a:bodyPr/>
                    <a:lstStyle/>
                    <a:p>
                      <a:endParaRPr lang="en-US" dirty="0"/>
                    </a:p>
                    <a:p>
                      <a:endParaRPr lang="en-US" dirty="0"/>
                    </a:p>
                    <a:p>
                      <a:endParaRPr lang="en-US" dirty="0"/>
                    </a:p>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611002"/>
                  </a:ext>
                </a:extLst>
              </a:tr>
              <a:tr h="1272391">
                <a:tc>
                  <a:txBody>
                    <a:bodyPr/>
                    <a:lstStyle/>
                    <a:p>
                      <a:pPr algn="ctr"/>
                      <a:r>
                        <a:rPr lang="en-US" sz="1600" dirty="0"/>
                        <a:t>Needs to run many random simulations to estimate a statistical value.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617144"/>
                  </a:ext>
                </a:extLst>
              </a:tr>
            </a:tbl>
          </a:graphicData>
        </a:graphic>
      </p:graphicFrame>
      <p:graphicFrame>
        <p:nvGraphicFramePr>
          <p:cNvPr id="5" name="Table 4">
            <a:extLst>
              <a:ext uri="{FF2B5EF4-FFF2-40B4-BE49-F238E27FC236}">
                <a16:creationId xmlns:a16="http://schemas.microsoft.com/office/drawing/2014/main" id="{02ABC3CF-BB04-467A-E24F-CCAADE3328A6}"/>
              </a:ext>
            </a:extLst>
          </p:cNvPr>
          <p:cNvGraphicFramePr>
            <a:graphicFrameLocks noGrp="1"/>
          </p:cNvGraphicFramePr>
          <p:nvPr/>
        </p:nvGraphicFramePr>
        <p:xfrm>
          <a:off x="3238400" y="1383958"/>
          <a:ext cx="2529640" cy="3227983"/>
        </p:xfrm>
        <a:graphic>
          <a:graphicData uri="http://schemas.openxmlformats.org/drawingml/2006/table">
            <a:tbl>
              <a:tblPr firstRow="1" bandRow="1">
                <a:tableStyleId>{2D5ABB26-0587-4C30-8999-92F81FD0307C}</a:tableStyleId>
              </a:tblPr>
              <a:tblGrid>
                <a:gridCol w="2529640">
                  <a:extLst>
                    <a:ext uri="{9D8B030D-6E8A-4147-A177-3AD203B41FA5}">
                      <a16:colId xmlns:a16="http://schemas.microsoft.com/office/drawing/2014/main" val="2347873843"/>
                    </a:ext>
                  </a:extLst>
                </a:gridCol>
              </a:tblGrid>
              <a:tr h="394843">
                <a:tc>
                  <a:txBody>
                    <a:bodyPr/>
                    <a:lstStyle/>
                    <a:p>
                      <a:pPr algn="ctr"/>
                      <a:r>
                        <a:rPr lang="en-US" sz="1800" b="1" dirty="0"/>
                        <a:t>Ben Bioinformatics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9103536"/>
                  </a:ext>
                </a:extLst>
              </a:tr>
              <a:tr h="1493654">
                <a:tc>
                  <a:txBody>
                    <a:bodyPr/>
                    <a:lstStyle/>
                    <a:p>
                      <a:endParaRPr lang="en-US" dirty="0"/>
                    </a:p>
                    <a:p>
                      <a:endParaRPr lang="en-US" dirty="0"/>
                    </a:p>
                    <a:p>
                      <a:endParaRPr lang="en-US" dirty="0"/>
                    </a:p>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611002"/>
                  </a:ext>
                </a:extLst>
              </a:tr>
              <a:tr h="1301520">
                <a:tc>
                  <a:txBody>
                    <a:bodyPr/>
                    <a:lstStyle/>
                    <a:p>
                      <a:pPr algn="ctr"/>
                      <a:r>
                        <a:rPr lang="en-US" sz="1600" dirty="0"/>
                        <a:t>Needs to process 100s of genomic data files.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617144"/>
                  </a:ext>
                </a:extLst>
              </a:tr>
            </a:tbl>
          </a:graphicData>
        </a:graphic>
      </p:graphicFrame>
      <p:graphicFrame>
        <p:nvGraphicFramePr>
          <p:cNvPr id="6" name="Table 5">
            <a:extLst>
              <a:ext uri="{FF2B5EF4-FFF2-40B4-BE49-F238E27FC236}">
                <a16:creationId xmlns:a16="http://schemas.microsoft.com/office/drawing/2014/main" id="{C4CD7381-F59F-B25F-B1FD-AC2625087698}"/>
              </a:ext>
            </a:extLst>
          </p:cNvPr>
          <p:cNvGraphicFramePr>
            <a:graphicFrameLocks noGrp="1"/>
          </p:cNvGraphicFramePr>
          <p:nvPr/>
        </p:nvGraphicFramePr>
        <p:xfrm>
          <a:off x="5995868" y="1383958"/>
          <a:ext cx="2529640" cy="3227983"/>
        </p:xfrm>
        <a:graphic>
          <a:graphicData uri="http://schemas.openxmlformats.org/drawingml/2006/table">
            <a:tbl>
              <a:tblPr firstRow="1" bandRow="1">
                <a:tableStyleId>{2D5ABB26-0587-4C30-8999-92F81FD0307C}</a:tableStyleId>
              </a:tblPr>
              <a:tblGrid>
                <a:gridCol w="2529640">
                  <a:extLst>
                    <a:ext uri="{9D8B030D-6E8A-4147-A177-3AD203B41FA5}">
                      <a16:colId xmlns:a16="http://schemas.microsoft.com/office/drawing/2014/main" val="2347873843"/>
                    </a:ext>
                  </a:extLst>
                </a:gridCol>
              </a:tblGrid>
              <a:tr h="39484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b="1" dirty="0"/>
                        <a:t>Tamara Trials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9103536"/>
                  </a:ext>
                </a:extLst>
              </a:tr>
              <a:tr h="1493654">
                <a:tc>
                  <a:txBody>
                    <a:bodyPr/>
                    <a:lstStyle/>
                    <a:p>
                      <a:endParaRPr lang="en-US" dirty="0"/>
                    </a:p>
                    <a:p>
                      <a:endParaRPr lang="en-US" dirty="0"/>
                    </a:p>
                    <a:p>
                      <a:endParaRPr lang="en-US" dirty="0"/>
                    </a:p>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611002"/>
                  </a:ext>
                </a:extLst>
              </a:tr>
              <a:tr h="1301520">
                <a:tc>
                  <a:txBody>
                    <a:bodyPr/>
                    <a:lstStyle/>
                    <a:p>
                      <a:pPr algn="ctr"/>
                      <a:r>
                        <a:rPr lang="en-US" sz="1600" dirty="0"/>
                        <a:t>Needs to test the performance of a machine learning model with many (hyper)parameters.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617144"/>
                  </a:ext>
                </a:extLst>
              </a:tr>
            </a:tbl>
          </a:graphicData>
        </a:graphic>
      </p:graphicFrame>
      <p:pic>
        <p:nvPicPr>
          <p:cNvPr id="7" name="Picture 6">
            <a:extLst>
              <a:ext uri="{FF2B5EF4-FFF2-40B4-BE49-F238E27FC236}">
                <a16:creationId xmlns:a16="http://schemas.microsoft.com/office/drawing/2014/main" id="{324F02B6-2E5C-2B24-B6ED-5E215BE4E848}"/>
              </a:ext>
            </a:extLst>
          </p:cNvPr>
          <p:cNvPicPr>
            <a:picLocks noChangeAspect="1"/>
          </p:cNvPicPr>
          <p:nvPr/>
        </p:nvPicPr>
        <p:blipFill rotWithShape="1">
          <a:blip r:embed="rId2"/>
          <a:srcRect l="69173" t="4618" r="6502" b="53832"/>
          <a:stretch/>
        </p:blipFill>
        <p:spPr>
          <a:xfrm>
            <a:off x="6645819" y="1908815"/>
            <a:ext cx="1229737" cy="1217508"/>
          </a:xfrm>
          <a:prstGeom prst="rect">
            <a:avLst/>
          </a:prstGeom>
        </p:spPr>
      </p:pic>
      <p:pic>
        <p:nvPicPr>
          <p:cNvPr id="8" name="Picture 7">
            <a:extLst>
              <a:ext uri="{FF2B5EF4-FFF2-40B4-BE49-F238E27FC236}">
                <a16:creationId xmlns:a16="http://schemas.microsoft.com/office/drawing/2014/main" id="{41D810D0-564E-82AE-F9F9-95A29209F9E1}"/>
              </a:ext>
            </a:extLst>
          </p:cNvPr>
          <p:cNvPicPr>
            <a:picLocks noChangeAspect="1"/>
          </p:cNvPicPr>
          <p:nvPr/>
        </p:nvPicPr>
        <p:blipFill rotWithShape="1">
          <a:blip r:embed="rId2"/>
          <a:srcRect l="3649" t="4618" r="69125" b="53832"/>
          <a:stretch/>
        </p:blipFill>
        <p:spPr>
          <a:xfrm>
            <a:off x="3975983" y="1990363"/>
            <a:ext cx="1192033" cy="1054411"/>
          </a:xfrm>
          <a:prstGeom prst="rect">
            <a:avLst/>
          </a:prstGeom>
        </p:spPr>
      </p:pic>
      <p:pic>
        <p:nvPicPr>
          <p:cNvPr id="9" name="Picture 8">
            <a:extLst>
              <a:ext uri="{FF2B5EF4-FFF2-40B4-BE49-F238E27FC236}">
                <a16:creationId xmlns:a16="http://schemas.microsoft.com/office/drawing/2014/main" id="{85CC78B1-401F-6DCB-9C39-CB9662D1A799}"/>
              </a:ext>
            </a:extLst>
          </p:cNvPr>
          <p:cNvPicPr>
            <a:picLocks noChangeAspect="1"/>
          </p:cNvPicPr>
          <p:nvPr/>
        </p:nvPicPr>
        <p:blipFill rotWithShape="1">
          <a:blip r:embed="rId2"/>
          <a:srcRect l="38228" t="4618" r="40572" b="53832"/>
          <a:stretch/>
        </p:blipFill>
        <p:spPr>
          <a:xfrm>
            <a:off x="1147598" y="1908815"/>
            <a:ext cx="1071758" cy="1217508"/>
          </a:xfrm>
          <a:prstGeom prst="rect">
            <a:avLst/>
          </a:prstGeom>
        </p:spPr>
      </p:pic>
      <p:sp>
        <p:nvSpPr>
          <p:cNvPr id="3" name="Date Placeholder 2">
            <a:extLst>
              <a:ext uri="{FF2B5EF4-FFF2-40B4-BE49-F238E27FC236}">
                <a16:creationId xmlns:a16="http://schemas.microsoft.com/office/drawing/2014/main" id="{4D9CF695-8E95-BE4A-F295-DA29E4F197E3}"/>
              </a:ext>
            </a:extLst>
          </p:cNvPr>
          <p:cNvSpPr>
            <a:spLocks noGrp="1"/>
          </p:cNvSpPr>
          <p:nvPr>
            <p:ph type="dt" sz="half" idx="10"/>
          </p:nvPr>
        </p:nvSpPr>
        <p:spPr/>
        <p:txBody>
          <a:bodyPr/>
          <a:lstStyle/>
          <a:p>
            <a:r>
              <a:rPr lang="en-US"/>
              <a:t>3/27/23</a:t>
            </a:r>
            <a:endParaRPr lang="en-US" dirty="0"/>
          </a:p>
        </p:txBody>
      </p:sp>
      <p:sp>
        <p:nvSpPr>
          <p:cNvPr id="10" name="Footer Placeholder 9">
            <a:extLst>
              <a:ext uri="{FF2B5EF4-FFF2-40B4-BE49-F238E27FC236}">
                <a16:creationId xmlns:a16="http://schemas.microsoft.com/office/drawing/2014/main" id="{833675A9-310F-9B35-D567-570D2F2DFDB4}"/>
              </a:ext>
            </a:extLst>
          </p:cNvPr>
          <p:cNvSpPr>
            <a:spLocks noGrp="1"/>
          </p:cNvSpPr>
          <p:nvPr>
            <p:ph type="ftr" sz="quarter" idx="11"/>
          </p:nvPr>
        </p:nvSpPr>
        <p:spPr/>
        <p:txBody>
          <a:bodyPr/>
          <a:lstStyle/>
          <a:p>
            <a:r>
              <a:rPr lang="en-US"/>
              <a:t>Scale Out Your Research on the OSPool - C. Koch</a:t>
            </a:r>
            <a:endParaRPr lang="en-US" dirty="0"/>
          </a:p>
        </p:txBody>
      </p:sp>
    </p:spTree>
    <p:extLst>
      <p:ext uri="{BB962C8B-B14F-4D97-AF65-F5344CB8AC3E}">
        <p14:creationId xmlns:p14="http://schemas.microsoft.com/office/powerpoint/2010/main" val="1229627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p:txBody>
          <a:bodyPr>
            <a:normAutofit/>
          </a:bodyPr>
          <a:lstStyle/>
          <a:p>
            <a:pPr lvl="0"/>
            <a:r>
              <a:rPr lang="en-US" dirty="0"/>
              <a:t>Use Case 1: Random Simulations</a:t>
            </a:r>
          </a:p>
        </p:txBody>
      </p:sp>
      <p:sp>
        <p:nvSpPr>
          <p:cNvPr id="73" name="Google Shape;73;p16"/>
          <p:cNvSpPr txBox="1">
            <a:spLocks noGrp="1"/>
          </p:cNvSpPr>
          <p:nvPr>
            <p:ph sz="half" idx="1"/>
          </p:nvPr>
        </p:nvSpPr>
        <p:spPr/>
        <p:txBody>
          <a:bodyPr>
            <a:normAutofit/>
          </a:bodyPr>
          <a:lstStyle/>
          <a:p>
            <a:r>
              <a:rPr lang="en-US" sz="1800" b="1" dirty="0"/>
              <a:t>Typical task</a:t>
            </a:r>
            <a:r>
              <a:rPr lang="en-US" sz="1800" dirty="0"/>
              <a:t>: running a simulation</a:t>
            </a:r>
          </a:p>
          <a:p>
            <a:pPr lvl="0"/>
            <a:r>
              <a:rPr lang="en-US" sz="1800" b="1" dirty="0"/>
              <a:t>One computation needs</a:t>
            </a:r>
            <a:r>
              <a:rPr lang="en-US" sz="1800" dirty="0"/>
              <a:t>: </a:t>
            </a:r>
          </a:p>
          <a:p>
            <a:pPr lvl="1"/>
            <a:r>
              <a:rPr lang="en-US" sz="1600" dirty="0"/>
              <a:t>1 core, 512Mb of memory</a:t>
            </a:r>
          </a:p>
          <a:p>
            <a:pPr lvl="1"/>
            <a:r>
              <a:rPr lang="en-US" sz="1600" dirty="0"/>
              <a:t>almost no data</a:t>
            </a:r>
          </a:p>
          <a:p>
            <a:pPr lvl="1"/>
            <a:r>
              <a:rPr lang="en-US" sz="1600" dirty="0"/>
              <a:t>10 seconds</a:t>
            </a:r>
          </a:p>
          <a:p>
            <a:r>
              <a:rPr lang="en-US" sz="1800" b="1" dirty="0"/>
              <a:t>How many times?</a:t>
            </a:r>
            <a:r>
              <a:rPr lang="en-US" sz="1800" dirty="0"/>
              <a:t> Millions</a:t>
            </a:r>
          </a:p>
          <a:p>
            <a:r>
              <a:rPr lang="en-US" sz="1800" b="1" dirty="0"/>
              <a:t>Are there multiple steps involved? </a:t>
            </a:r>
            <a:r>
              <a:rPr lang="en-US" sz="1800" dirty="0"/>
              <a:t>No. </a:t>
            </a:r>
          </a:p>
          <a:p>
            <a:r>
              <a:rPr lang="en-US" sz="1800" b="1" dirty="0"/>
              <a:t>Bottleneck</a:t>
            </a:r>
            <a:r>
              <a:rPr lang="en-US" sz="1800" dirty="0"/>
              <a:t>: total number of simulations</a:t>
            </a:r>
          </a:p>
          <a:p>
            <a:pPr lvl="0"/>
            <a:endParaRPr lang="en-US" sz="1800" dirty="0"/>
          </a:p>
        </p:txBody>
      </p:sp>
      <p:sp>
        <p:nvSpPr>
          <p:cNvPr id="8" name="Slide Number Placeholder 7">
            <a:extLst>
              <a:ext uri="{FF2B5EF4-FFF2-40B4-BE49-F238E27FC236}">
                <a16:creationId xmlns:a16="http://schemas.microsoft.com/office/drawing/2014/main" id="{2D1DF108-7D3F-961F-705F-E48D6BBDB87D}"/>
              </a:ext>
            </a:extLst>
          </p:cNvPr>
          <p:cNvSpPr>
            <a:spLocks noGrp="1"/>
          </p:cNvSpPr>
          <p:nvPr>
            <p:ph type="sldNum" sz="quarter" idx="12"/>
          </p:nvPr>
        </p:nvSpPr>
        <p:spPr/>
        <p:txBody>
          <a:bodyPr/>
          <a:lstStyle/>
          <a:p>
            <a:pPr lvl="0"/>
            <a:fld id="{00000000-1234-1234-1234-123412341234}" type="slidenum">
              <a:rPr lang="en" smtClean="0"/>
              <a:pPr lvl="0"/>
              <a:t>21</a:t>
            </a:fld>
            <a:endParaRPr lang="en"/>
          </a:p>
        </p:txBody>
      </p:sp>
      <p:graphicFrame>
        <p:nvGraphicFramePr>
          <p:cNvPr id="2" name="Table 1">
            <a:extLst>
              <a:ext uri="{FF2B5EF4-FFF2-40B4-BE49-F238E27FC236}">
                <a16:creationId xmlns:a16="http://schemas.microsoft.com/office/drawing/2014/main" id="{432CF336-B1C7-7443-CAEB-D30359430558}"/>
              </a:ext>
            </a:extLst>
          </p:cNvPr>
          <p:cNvGraphicFramePr>
            <a:graphicFrameLocks noGrp="1"/>
          </p:cNvGraphicFramePr>
          <p:nvPr/>
        </p:nvGraphicFramePr>
        <p:xfrm>
          <a:off x="5688240" y="1369219"/>
          <a:ext cx="2529641" cy="3190017"/>
        </p:xfrm>
        <a:graphic>
          <a:graphicData uri="http://schemas.openxmlformats.org/drawingml/2006/table">
            <a:tbl>
              <a:tblPr firstRow="1" bandRow="1">
                <a:tableStyleId>{2D5ABB26-0587-4C30-8999-92F81FD0307C}</a:tableStyleId>
              </a:tblPr>
              <a:tblGrid>
                <a:gridCol w="2529641">
                  <a:extLst>
                    <a:ext uri="{9D8B030D-6E8A-4147-A177-3AD203B41FA5}">
                      <a16:colId xmlns:a16="http://schemas.microsoft.com/office/drawing/2014/main" val="2347873843"/>
                    </a:ext>
                  </a:extLst>
                </a:gridCol>
              </a:tblGrid>
              <a:tr h="386006">
                <a:tc>
                  <a:txBody>
                    <a:bodyPr/>
                    <a:lstStyle/>
                    <a:p>
                      <a:pPr algn="ctr"/>
                      <a:r>
                        <a:rPr lang="en-US" sz="1800" b="1" dirty="0"/>
                        <a:t>Mei Monte Carlo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9103536"/>
                  </a:ext>
                </a:extLst>
              </a:tr>
              <a:tr h="1382921">
                <a:tc>
                  <a:txBody>
                    <a:bodyPr/>
                    <a:lstStyle/>
                    <a:p>
                      <a:endParaRPr lang="en-US" dirty="0"/>
                    </a:p>
                    <a:p>
                      <a:endParaRPr lang="en-US" dirty="0"/>
                    </a:p>
                    <a:p>
                      <a:endParaRPr lang="en-US" dirty="0"/>
                    </a:p>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611002"/>
                  </a:ext>
                </a:extLst>
              </a:tr>
              <a:tr h="1272391">
                <a:tc>
                  <a:txBody>
                    <a:bodyPr/>
                    <a:lstStyle/>
                    <a:p>
                      <a:pPr algn="ctr"/>
                      <a:r>
                        <a:rPr lang="en-US" sz="1600" dirty="0"/>
                        <a:t>Needs to run many random simulations to estimate a statistical value.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617144"/>
                  </a:ext>
                </a:extLst>
              </a:tr>
            </a:tbl>
          </a:graphicData>
        </a:graphic>
      </p:graphicFrame>
      <p:pic>
        <p:nvPicPr>
          <p:cNvPr id="3" name="Picture 2">
            <a:extLst>
              <a:ext uri="{FF2B5EF4-FFF2-40B4-BE49-F238E27FC236}">
                <a16:creationId xmlns:a16="http://schemas.microsoft.com/office/drawing/2014/main" id="{38677064-047A-CB53-1EBB-9A1A54006862}"/>
              </a:ext>
            </a:extLst>
          </p:cNvPr>
          <p:cNvPicPr>
            <a:picLocks noChangeAspect="1"/>
          </p:cNvPicPr>
          <p:nvPr/>
        </p:nvPicPr>
        <p:blipFill rotWithShape="1">
          <a:blip r:embed="rId3"/>
          <a:srcRect l="38228" t="4618" r="40572" b="53832"/>
          <a:stretch/>
        </p:blipFill>
        <p:spPr>
          <a:xfrm>
            <a:off x="6417181" y="1894076"/>
            <a:ext cx="1071758" cy="1217508"/>
          </a:xfrm>
          <a:prstGeom prst="rect">
            <a:avLst/>
          </a:prstGeom>
        </p:spPr>
      </p:pic>
      <p:sp>
        <p:nvSpPr>
          <p:cNvPr id="4" name="Date Placeholder 3">
            <a:extLst>
              <a:ext uri="{FF2B5EF4-FFF2-40B4-BE49-F238E27FC236}">
                <a16:creationId xmlns:a16="http://schemas.microsoft.com/office/drawing/2014/main" id="{56985704-EBFC-2534-6BE1-EA32B7E16C71}"/>
              </a:ext>
            </a:extLst>
          </p:cNvPr>
          <p:cNvSpPr>
            <a:spLocks noGrp="1"/>
          </p:cNvSpPr>
          <p:nvPr>
            <p:ph type="dt" sz="half" idx="10"/>
          </p:nvPr>
        </p:nvSpPr>
        <p:spPr/>
        <p:txBody>
          <a:bodyPr/>
          <a:lstStyle/>
          <a:p>
            <a:r>
              <a:rPr lang="en-US"/>
              <a:t>3/27/23</a:t>
            </a:r>
          </a:p>
        </p:txBody>
      </p:sp>
      <p:sp>
        <p:nvSpPr>
          <p:cNvPr id="5" name="Footer Placeholder 4">
            <a:extLst>
              <a:ext uri="{FF2B5EF4-FFF2-40B4-BE49-F238E27FC236}">
                <a16:creationId xmlns:a16="http://schemas.microsoft.com/office/drawing/2014/main" id="{74C87817-D577-4757-9E8E-9A0517AD769E}"/>
              </a:ext>
            </a:extLst>
          </p:cNvPr>
          <p:cNvSpPr>
            <a:spLocks noGrp="1"/>
          </p:cNvSpPr>
          <p:nvPr>
            <p:ph type="ftr" sz="quarter" idx="11"/>
          </p:nvPr>
        </p:nvSpPr>
        <p:spPr/>
        <p:txBody>
          <a:bodyPr/>
          <a:lstStyle/>
          <a:p>
            <a:r>
              <a:rPr lang="en-US"/>
              <a:t>Scale Out Your Research on the OSPool - C. Koch</a:t>
            </a:r>
          </a:p>
        </p:txBody>
      </p:sp>
    </p:spTree>
    <p:extLst>
      <p:ext uri="{BB962C8B-B14F-4D97-AF65-F5344CB8AC3E}">
        <p14:creationId xmlns:p14="http://schemas.microsoft.com/office/powerpoint/2010/main" val="3378523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p:txBody>
          <a:bodyPr>
            <a:normAutofit/>
          </a:bodyPr>
          <a:lstStyle/>
          <a:p>
            <a:pPr lvl="0"/>
            <a:r>
              <a:rPr lang="en-US" dirty="0"/>
              <a:t>Use Case 2: Analyzing Multiple Files</a:t>
            </a:r>
          </a:p>
        </p:txBody>
      </p:sp>
      <p:sp>
        <p:nvSpPr>
          <p:cNvPr id="73" name="Google Shape;73;p16"/>
          <p:cNvSpPr txBox="1">
            <a:spLocks noGrp="1"/>
          </p:cNvSpPr>
          <p:nvPr>
            <p:ph sz="half" idx="1"/>
          </p:nvPr>
        </p:nvSpPr>
        <p:spPr/>
        <p:txBody>
          <a:bodyPr>
            <a:normAutofit fontScale="85000" lnSpcReduction="20000"/>
          </a:bodyPr>
          <a:lstStyle/>
          <a:p>
            <a:r>
              <a:rPr lang="en-US" b="1" dirty="0"/>
              <a:t>Typical task</a:t>
            </a:r>
            <a:r>
              <a:rPr lang="en-US" dirty="0"/>
              <a:t>: analyzing a data sample</a:t>
            </a:r>
          </a:p>
          <a:p>
            <a:pPr lvl="0"/>
            <a:r>
              <a:rPr lang="en-US" b="1" dirty="0"/>
              <a:t>One computation needs</a:t>
            </a:r>
            <a:r>
              <a:rPr lang="en-US" dirty="0"/>
              <a:t>: </a:t>
            </a:r>
          </a:p>
          <a:p>
            <a:pPr lvl="1"/>
            <a:r>
              <a:rPr lang="en-US" dirty="0"/>
              <a:t>1-16 cores, 8 – 32GB of memory</a:t>
            </a:r>
          </a:p>
          <a:p>
            <a:pPr lvl="1"/>
            <a:r>
              <a:rPr lang="en-US" dirty="0"/>
              <a:t>Input of 5GB, output of 10GB</a:t>
            </a:r>
          </a:p>
          <a:p>
            <a:pPr lvl="1"/>
            <a:r>
              <a:rPr lang="en-US" dirty="0"/>
              <a:t>8-10 hours for whole pipeline</a:t>
            </a:r>
          </a:p>
          <a:p>
            <a:r>
              <a:rPr lang="en-US" b="1" dirty="0"/>
              <a:t>How many times?</a:t>
            </a:r>
            <a:r>
              <a:rPr lang="en-US" dirty="0"/>
              <a:t> Dozens (number of samples)</a:t>
            </a:r>
          </a:p>
          <a:p>
            <a:r>
              <a:rPr lang="en-US" b="1" dirty="0"/>
              <a:t>Are there multiple steps involved? </a:t>
            </a:r>
            <a:r>
              <a:rPr lang="en-US" dirty="0"/>
              <a:t>Yes. </a:t>
            </a:r>
          </a:p>
          <a:p>
            <a:r>
              <a:rPr lang="en-US" b="1" dirty="0"/>
              <a:t>Bottleneck</a:t>
            </a:r>
            <a:r>
              <a:rPr lang="en-US" dirty="0"/>
              <a:t>: Size of data, number of samples, certain steps</a:t>
            </a:r>
          </a:p>
        </p:txBody>
      </p:sp>
      <p:sp>
        <p:nvSpPr>
          <p:cNvPr id="8" name="Slide Number Placeholder 7">
            <a:extLst>
              <a:ext uri="{FF2B5EF4-FFF2-40B4-BE49-F238E27FC236}">
                <a16:creationId xmlns:a16="http://schemas.microsoft.com/office/drawing/2014/main" id="{2D1DF108-7D3F-961F-705F-E48D6BBDB87D}"/>
              </a:ext>
            </a:extLst>
          </p:cNvPr>
          <p:cNvSpPr>
            <a:spLocks noGrp="1"/>
          </p:cNvSpPr>
          <p:nvPr>
            <p:ph type="sldNum" sz="quarter" idx="12"/>
          </p:nvPr>
        </p:nvSpPr>
        <p:spPr/>
        <p:txBody>
          <a:bodyPr/>
          <a:lstStyle/>
          <a:p>
            <a:pPr lvl="0"/>
            <a:fld id="{00000000-1234-1234-1234-123412341234}" type="slidenum">
              <a:rPr lang="en" smtClean="0"/>
              <a:pPr lvl="0"/>
              <a:t>22</a:t>
            </a:fld>
            <a:endParaRPr lang="en"/>
          </a:p>
        </p:txBody>
      </p:sp>
      <p:graphicFrame>
        <p:nvGraphicFramePr>
          <p:cNvPr id="15" name="Table 14">
            <a:extLst>
              <a:ext uri="{FF2B5EF4-FFF2-40B4-BE49-F238E27FC236}">
                <a16:creationId xmlns:a16="http://schemas.microsoft.com/office/drawing/2014/main" id="{CF703BC5-FD55-D0F3-DF84-F0D4EF23186F}"/>
              </a:ext>
            </a:extLst>
          </p:cNvPr>
          <p:cNvGraphicFramePr>
            <a:graphicFrameLocks noGrp="1"/>
          </p:cNvGraphicFramePr>
          <p:nvPr/>
        </p:nvGraphicFramePr>
        <p:xfrm>
          <a:off x="5985710" y="1369219"/>
          <a:ext cx="2529640" cy="3227983"/>
        </p:xfrm>
        <a:graphic>
          <a:graphicData uri="http://schemas.openxmlformats.org/drawingml/2006/table">
            <a:tbl>
              <a:tblPr firstRow="1" bandRow="1">
                <a:tableStyleId>{2D5ABB26-0587-4C30-8999-92F81FD0307C}</a:tableStyleId>
              </a:tblPr>
              <a:tblGrid>
                <a:gridCol w="2529640">
                  <a:extLst>
                    <a:ext uri="{9D8B030D-6E8A-4147-A177-3AD203B41FA5}">
                      <a16:colId xmlns:a16="http://schemas.microsoft.com/office/drawing/2014/main" val="2347873843"/>
                    </a:ext>
                  </a:extLst>
                </a:gridCol>
              </a:tblGrid>
              <a:tr h="394843">
                <a:tc>
                  <a:txBody>
                    <a:bodyPr/>
                    <a:lstStyle/>
                    <a:p>
                      <a:pPr algn="ctr"/>
                      <a:r>
                        <a:rPr lang="en-US" sz="1800" b="1" dirty="0"/>
                        <a:t>Ben Bioinformatics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9103536"/>
                  </a:ext>
                </a:extLst>
              </a:tr>
              <a:tr h="1493654">
                <a:tc>
                  <a:txBody>
                    <a:bodyPr/>
                    <a:lstStyle/>
                    <a:p>
                      <a:endParaRPr lang="en-US" dirty="0"/>
                    </a:p>
                    <a:p>
                      <a:endParaRPr lang="en-US" dirty="0"/>
                    </a:p>
                    <a:p>
                      <a:endParaRPr lang="en-US" dirty="0"/>
                    </a:p>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611002"/>
                  </a:ext>
                </a:extLst>
              </a:tr>
              <a:tr h="1301520">
                <a:tc>
                  <a:txBody>
                    <a:bodyPr/>
                    <a:lstStyle/>
                    <a:p>
                      <a:pPr algn="ctr"/>
                      <a:r>
                        <a:rPr lang="en-US" sz="1600" dirty="0"/>
                        <a:t>Needs to process 100s of genomic data files.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617144"/>
                  </a:ext>
                </a:extLst>
              </a:tr>
            </a:tbl>
          </a:graphicData>
        </a:graphic>
      </p:graphicFrame>
      <p:pic>
        <p:nvPicPr>
          <p:cNvPr id="16" name="Picture 15">
            <a:extLst>
              <a:ext uri="{FF2B5EF4-FFF2-40B4-BE49-F238E27FC236}">
                <a16:creationId xmlns:a16="http://schemas.microsoft.com/office/drawing/2014/main" id="{1C17AAB3-D3B0-FC69-E46F-37EF3BB7837A}"/>
              </a:ext>
            </a:extLst>
          </p:cNvPr>
          <p:cNvPicPr>
            <a:picLocks noChangeAspect="1"/>
          </p:cNvPicPr>
          <p:nvPr/>
        </p:nvPicPr>
        <p:blipFill rotWithShape="1">
          <a:blip r:embed="rId3"/>
          <a:srcRect l="3649" t="4618" r="69125" b="53832"/>
          <a:stretch/>
        </p:blipFill>
        <p:spPr>
          <a:xfrm>
            <a:off x="6723293" y="1975624"/>
            <a:ext cx="1192033" cy="1054411"/>
          </a:xfrm>
          <a:prstGeom prst="rect">
            <a:avLst/>
          </a:prstGeom>
        </p:spPr>
      </p:pic>
      <p:sp>
        <p:nvSpPr>
          <p:cNvPr id="2" name="Date Placeholder 1">
            <a:extLst>
              <a:ext uri="{FF2B5EF4-FFF2-40B4-BE49-F238E27FC236}">
                <a16:creationId xmlns:a16="http://schemas.microsoft.com/office/drawing/2014/main" id="{78B8A9AE-F71E-64FE-996B-495E298B3BD5}"/>
              </a:ext>
            </a:extLst>
          </p:cNvPr>
          <p:cNvSpPr>
            <a:spLocks noGrp="1"/>
          </p:cNvSpPr>
          <p:nvPr>
            <p:ph type="dt" sz="half" idx="10"/>
          </p:nvPr>
        </p:nvSpPr>
        <p:spPr/>
        <p:txBody>
          <a:bodyPr/>
          <a:lstStyle/>
          <a:p>
            <a:r>
              <a:rPr lang="en-US"/>
              <a:t>3/27/23</a:t>
            </a:r>
          </a:p>
        </p:txBody>
      </p:sp>
      <p:sp>
        <p:nvSpPr>
          <p:cNvPr id="3" name="Footer Placeholder 2">
            <a:extLst>
              <a:ext uri="{FF2B5EF4-FFF2-40B4-BE49-F238E27FC236}">
                <a16:creationId xmlns:a16="http://schemas.microsoft.com/office/drawing/2014/main" id="{3EE07264-228D-8BF2-75BA-96E4288C369A}"/>
              </a:ext>
            </a:extLst>
          </p:cNvPr>
          <p:cNvSpPr>
            <a:spLocks noGrp="1"/>
          </p:cNvSpPr>
          <p:nvPr>
            <p:ph type="ftr" sz="quarter" idx="11"/>
          </p:nvPr>
        </p:nvSpPr>
        <p:spPr/>
        <p:txBody>
          <a:bodyPr/>
          <a:lstStyle/>
          <a:p>
            <a:r>
              <a:rPr lang="en-US"/>
              <a:t>Scale Out Your Research on the OSPool - C. Koch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p:txBody>
          <a:bodyPr>
            <a:normAutofit/>
          </a:bodyPr>
          <a:lstStyle/>
          <a:p>
            <a:pPr lvl="0"/>
            <a:r>
              <a:rPr lang="en-US" dirty="0"/>
              <a:t>Use Case 3: Different Parameters</a:t>
            </a:r>
          </a:p>
        </p:txBody>
      </p:sp>
      <p:sp>
        <p:nvSpPr>
          <p:cNvPr id="73" name="Google Shape;73;p16"/>
          <p:cNvSpPr txBox="1">
            <a:spLocks noGrp="1"/>
          </p:cNvSpPr>
          <p:nvPr>
            <p:ph sz="half" idx="1"/>
          </p:nvPr>
        </p:nvSpPr>
        <p:spPr/>
        <p:txBody>
          <a:bodyPr>
            <a:normAutofit fontScale="85000" lnSpcReduction="20000"/>
          </a:bodyPr>
          <a:lstStyle/>
          <a:p>
            <a:r>
              <a:rPr lang="en-US" b="1" dirty="0"/>
              <a:t>Typical task</a:t>
            </a:r>
            <a:r>
              <a:rPr lang="en-US" dirty="0"/>
              <a:t>: training and testing a machine learning model</a:t>
            </a:r>
          </a:p>
          <a:p>
            <a:pPr lvl="0"/>
            <a:r>
              <a:rPr lang="en-US" b="1" dirty="0"/>
              <a:t>One computation needs</a:t>
            </a:r>
            <a:r>
              <a:rPr lang="en-US" dirty="0"/>
              <a:t>: </a:t>
            </a:r>
          </a:p>
          <a:p>
            <a:pPr lvl="1"/>
            <a:r>
              <a:rPr lang="en-US" dirty="0"/>
              <a:t>4 cores, 1 GPU, 12Gb of memory</a:t>
            </a:r>
          </a:p>
          <a:p>
            <a:pPr lvl="1"/>
            <a:r>
              <a:rPr lang="en-US" dirty="0"/>
              <a:t>Input of 3GB, output of 1GB</a:t>
            </a:r>
          </a:p>
          <a:p>
            <a:pPr lvl="1"/>
            <a:r>
              <a:rPr lang="en-US" dirty="0"/>
              <a:t>6 hours</a:t>
            </a:r>
          </a:p>
          <a:p>
            <a:r>
              <a:rPr lang="en-US" b="1" dirty="0"/>
              <a:t>How many times?</a:t>
            </a:r>
            <a:r>
              <a:rPr lang="en-US" dirty="0"/>
              <a:t> About 10 a day</a:t>
            </a:r>
          </a:p>
          <a:p>
            <a:r>
              <a:rPr lang="en-US" b="1" dirty="0"/>
              <a:t>Are there multiple steps involved? </a:t>
            </a:r>
            <a:r>
              <a:rPr lang="en-US" dirty="0"/>
              <a:t>Not really. </a:t>
            </a:r>
          </a:p>
          <a:p>
            <a:r>
              <a:rPr lang="en-US" b="1" dirty="0"/>
              <a:t>Bottleneck</a:t>
            </a:r>
            <a:r>
              <a:rPr lang="en-US" dirty="0"/>
              <a:t>: Length of training/testing cycle, </a:t>
            </a:r>
          </a:p>
        </p:txBody>
      </p:sp>
      <p:sp>
        <p:nvSpPr>
          <p:cNvPr id="8" name="Slide Number Placeholder 7">
            <a:extLst>
              <a:ext uri="{FF2B5EF4-FFF2-40B4-BE49-F238E27FC236}">
                <a16:creationId xmlns:a16="http://schemas.microsoft.com/office/drawing/2014/main" id="{2D1DF108-7D3F-961F-705F-E48D6BBDB87D}"/>
              </a:ext>
            </a:extLst>
          </p:cNvPr>
          <p:cNvSpPr>
            <a:spLocks noGrp="1"/>
          </p:cNvSpPr>
          <p:nvPr>
            <p:ph type="sldNum" sz="quarter" idx="12"/>
          </p:nvPr>
        </p:nvSpPr>
        <p:spPr/>
        <p:txBody>
          <a:bodyPr/>
          <a:lstStyle/>
          <a:p>
            <a:pPr lvl="0"/>
            <a:fld id="{00000000-1234-1234-1234-123412341234}" type="slidenum">
              <a:rPr lang="en" smtClean="0"/>
              <a:pPr lvl="0"/>
              <a:t>23</a:t>
            </a:fld>
            <a:endParaRPr lang="en"/>
          </a:p>
        </p:txBody>
      </p:sp>
      <p:graphicFrame>
        <p:nvGraphicFramePr>
          <p:cNvPr id="4" name="Table 3">
            <a:extLst>
              <a:ext uri="{FF2B5EF4-FFF2-40B4-BE49-F238E27FC236}">
                <a16:creationId xmlns:a16="http://schemas.microsoft.com/office/drawing/2014/main" id="{537E4FEE-F553-38C5-E1DA-3A90317AEB30}"/>
              </a:ext>
            </a:extLst>
          </p:cNvPr>
          <p:cNvGraphicFramePr>
            <a:graphicFrameLocks noGrp="1"/>
          </p:cNvGraphicFramePr>
          <p:nvPr/>
        </p:nvGraphicFramePr>
        <p:xfrm>
          <a:off x="5590515" y="1324417"/>
          <a:ext cx="2529640" cy="3227983"/>
        </p:xfrm>
        <a:graphic>
          <a:graphicData uri="http://schemas.openxmlformats.org/drawingml/2006/table">
            <a:tbl>
              <a:tblPr firstRow="1" bandRow="1">
                <a:tableStyleId>{2D5ABB26-0587-4C30-8999-92F81FD0307C}</a:tableStyleId>
              </a:tblPr>
              <a:tblGrid>
                <a:gridCol w="2529640">
                  <a:extLst>
                    <a:ext uri="{9D8B030D-6E8A-4147-A177-3AD203B41FA5}">
                      <a16:colId xmlns:a16="http://schemas.microsoft.com/office/drawing/2014/main" val="2347873843"/>
                    </a:ext>
                  </a:extLst>
                </a:gridCol>
              </a:tblGrid>
              <a:tr h="39484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b="1" dirty="0"/>
                        <a:t>Tamara Trials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9103536"/>
                  </a:ext>
                </a:extLst>
              </a:tr>
              <a:tr h="1493654">
                <a:tc>
                  <a:txBody>
                    <a:bodyPr/>
                    <a:lstStyle/>
                    <a:p>
                      <a:endParaRPr lang="en-US" dirty="0"/>
                    </a:p>
                    <a:p>
                      <a:endParaRPr lang="en-US" dirty="0"/>
                    </a:p>
                    <a:p>
                      <a:endParaRPr lang="en-US" dirty="0"/>
                    </a:p>
                    <a:p>
                      <a:endParaRPr lang="en-US" dirty="0"/>
                    </a:p>
                    <a:p>
                      <a:endParaRPr lang="en-US" dirty="0"/>
                    </a:p>
                    <a:p>
                      <a:endParaRPr lang="en-US" dirty="0"/>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611002"/>
                  </a:ext>
                </a:extLst>
              </a:tr>
              <a:tr h="1301520">
                <a:tc>
                  <a:txBody>
                    <a:bodyPr/>
                    <a:lstStyle/>
                    <a:p>
                      <a:pPr algn="ctr"/>
                      <a:r>
                        <a:rPr lang="en-US" sz="1600" dirty="0"/>
                        <a:t>Needs to test the performance of a machine learning model with many (hyper)parameters.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3617144"/>
                  </a:ext>
                </a:extLst>
              </a:tr>
            </a:tbl>
          </a:graphicData>
        </a:graphic>
      </p:graphicFrame>
      <p:pic>
        <p:nvPicPr>
          <p:cNvPr id="5" name="Picture 4">
            <a:extLst>
              <a:ext uri="{FF2B5EF4-FFF2-40B4-BE49-F238E27FC236}">
                <a16:creationId xmlns:a16="http://schemas.microsoft.com/office/drawing/2014/main" id="{37CEFFC6-5A51-3D3D-A5CE-71C751786382}"/>
              </a:ext>
            </a:extLst>
          </p:cNvPr>
          <p:cNvPicPr>
            <a:picLocks noChangeAspect="1"/>
          </p:cNvPicPr>
          <p:nvPr/>
        </p:nvPicPr>
        <p:blipFill rotWithShape="1">
          <a:blip r:embed="rId3"/>
          <a:srcRect l="69173" t="4618" r="6502" b="53832"/>
          <a:stretch/>
        </p:blipFill>
        <p:spPr>
          <a:xfrm>
            <a:off x="6240466" y="1849274"/>
            <a:ext cx="1229737" cy="1217508"/>
          </a:xfrm>
          <a:prstGeom prst="rect">
            <a:avLst/>
          </a:prstGeom>
        </p:spPr>
      </p:pic>
      <p:sp>
        <p:nvSpPr>
          <p:cNvPr id="2" name="Date Placeholder 1">
            <a:extLst>
              <a:ext uri="{FF2B5EF4-FFF2-40B4-BE49-F238E27FC236}">
                <a16:creationId xmlns:a16="http://schemas.microsoft.com/office/drawing/2014/main" id="{358BDBE3-83D0-67CC-9590-8379FCDD8ED8}"/>
              </a:ext>
            </a:extLst>
          </p:cNvPr>
          <p:cNvSpPr>
            <a:spLocks noGrp="1"/>
          </p:cNvSpPr>
          <p:nvPr>
            <p:ph type="dt" sz="half" idx="10"/>
          </p:nvPr>
        </p:nvSpPr>
        <p:spPr/>
        <p:txBody>
          <a:bodyPr/>
          <a:lstStyle/>
          <a:p>
            <a:r>
              <a:rPr lang="en-US"/>
              <a:t>3/27/23</a:t>
            </a:r>
          </a:p>
        </p:txBody>
      </p:sp>
      <p:sp>
        <p:nvSpPr>
          <p:cNvPr id="3" name="Footer Placeholder 2">
            <a:extLst>
              <a:ext uri="{FF2B5EF4-FFF2-40B4-BE49-F238E27FC236}">
                <a16:creationId xmlns:a16="http://schemas.microsoft.com/office/drawing/2014/main" id="{D2FCBE1E-8DEE-9838-FA14-06112E50A0F2}"/>
              </a:ext>
            </a:extLst>
          </p:cNvPr>
          <p:cNvSpPr>
            <a:spLocks noGrp="1"/>
          </p:cNvSpPr>
          <p:nvPr>
            <p:ph type="ftr" sz="quarter" idx="11"/>
          </p:nvPr>
        </p:nvSpPr>
        <p:spPr/>
        <p:txBody>
          <a:bodyPr/>
          <a:lstStyle/>
          <a:p>
            <a:r>
              <a:rPr lang="en-US"/>
              <a:t>Scale Out Your Research on the OSPool - C. Koch</a:t>
            </a:r>
          </a:p>
        </p:txBody>
      </p:sp>
    </p:spTree>
    <p:extLst>
      <p:ext uri="{BB962C8B-B14F-4D97-AF65-F5344CB8AC3E}">
        <p14:creationId xmlns:p14="http://schemas.microsoft.com/office/powerpoint/2010/main" val="186691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Calibri" panose="020F0502020204030204" pitchFamily="34" charset="0"/>
                <a:cs typeface="Calibri" panose="020F0502020204030204" pitchFamily="34" charset="0"/>
              </a:rPr>
              <a:t>Discussion</a:t>
            </a:r>
            <a:endParaRPr dirty="0">
              <a:latin typeface="Calibri" panose="020F0502020204030204" pitchFamily="34" charset="0"/>
              <a:cs typeface="Calibri" panose="020F0502020204030204" pitchFamily="34" charset="0"/>
            </a:endParaRPr>
          </a:p>
        </p:txBody>
      </p:sp>
      <p:sp>
        <p:nvSpPr>
          <p:cNvPr id="485" name="Google Shape;485;p40"/>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dirty="0">
                <a:latin typeface="Calibri" panose="020F0502020204030204" pitchFamily="34" charset="0"/>
                <a:cs typeface="Calibri" panose="020F0502020204030204" pitchFamily="34" charset="0"/>
              </a:rPr>
              <a:t>See handout. </a:t>
            </a:r>
            <a:endParaRPr dirty="0">
              <a:latin typeface="Calibri" panose="020F0502020204030204" pitchFamily="34" charset="0"/>
              <a:cs typeface="Calibri" panose="020F0502020204030204" pitchFamily="34" charset="0"/>
            </a:endParaRPr>
          </a:p>
        </p:txBody>
      </p:sp>
      <p:sp>
        <p:nvSpPr>
          <p:cNvPr id="486" name="Google Shape;486;p40"/>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67104D-B062-59BF-2B5C-A2247E7A81E3}"/>
              </a:ext>
            </a:extLst>
          </p:cNvPr>
          <p:cNvSpPr>
            <a:spLocks noGrp="1"/>
          </p:cNvSpPr>
          <p:nvPr>
            <p:ph type="title"/>
          </p:nvPr>
        </p:nvSpPr>
        <p:spPr/>
        <p:txBody>
          <a:bodyPr/>
          <a:lstStyle/>
          <a:p>
            <a:r>
              <a:rPr lang="en-US" dirty="0"/>
              <a:t>OSG School = HTC School</a:t>
            </a:r>
          </a:p>
        </p:txBody>
      </p:sp>
      <p:sp>
        <p:nvSpPr>
          <p:cNvPr id="6" name="Content Placeholder 5">
            <a:extLst>
              <a:ext uri="{FF2B5EF4-FFF2-40B4-BE49-F238E27FC236}">
                <a16:creationId xmlns:a16="http://schemas.microsoft.com/office/drawing/2014/main" id="{90253F3B-7190-9452-C251-EC8D44877644}"/>
              </a:ext>
            </a:extLst>
          </p:cNvPr>
          <p:cNvSpPr>
            <a:spLocks noGrp="1"/>
          </p:cNvSpPr>
          <p:nvPr>
            <p:ph idx="1"/>
          </p:nvPr>
        </p:nvSpPr>
        <p:spPr/>
        <p:txBody>
          <a:bodyPr/>
          <a:lstStyle/>
          <a:p>
            <a:r>
              <a:rPr lang="en-US" dirty="0"/>
              <a:t>This week is all about learning more about the practice of high throughput computing: </a:t>
            </a:r>
          </a:p>
          <a:p>
            <a:pPr lvl="1"/>
            <a:r>
              <a:rPr lang="en-US" dirty="0"/>
              <a:t>Job submission + troubleshooting (Mon/Tues)</a:t>
            </a:r>
          </a:p>
          <a:p>
            <a:pPr lvl="1"/>
            <a:r>
              <a:rPr lang="en-US" dirty="0"/>
              <a:t>Software portability (Tues)</a:t>
            </a:r>
          </a:p>
          <a:p>
            <a:pPr lvl="1"/>
            <a:r>
              <a:rPr lang="en-US" dirty="0"/>
              <a:t>Data handling (Wed)</a:t>
            </a:r>
          </a:p>
          <a:p>
            <a:r>
              <a:rPr lang="en-US" dirty="0"/>
              <a:t>On two different high throughput computing resources</a:t>
            </a:r>
          </a:p>
          <a:p>
            <a:pPr lvl="1"/>
            <a:r>
              <a:rPr lang="en-US" dirty="0"/>
              <a:t>The </a:t>
            </a:r>
            <a:r>
              <a:rPr lang="en-US" dirty="0" err="1"/>
              <a:t>PATh</a:t>
            </a:r>
            <a:r>
              <a:rPr lang="en-US" dirty="0"/>
              <a:t> Facility (Mon)</a:t>
            </a:r>
          </a:p>
          <a:p>
            <a:pPr lvl="1"/>
            <a:r>
              <a:rPr lang="en-US" dirty="0"/>
              <a:t>the Open Science Pool (Tues onward)</a:t>
            </a:r>
          </a:p>
          <a:p>
            <a:pPr lvl="1"/>
            <a:endParaRPr lang="en-US" dirty="0"/>
          </a:p>
        </p:txBody>
      </p:sp>
      <p:sp>
        <p:nvSpPr>
          <p:cNvPr id="7" name="Date Placeholder 6">
            <a:extLst>
              <a:ext uri="{FF2B5EF4-FFF2-40B4-BE49-F238E27FC236}">
                <a16:creationId xmlns:a16="http://schemas.microsoft.com/office/drawing/2014/main" id="{99BC8AB6-0977-6515-790E-BF6FB683D2E6}"/>
              </a:ext>
            </a:extLst>
          </p:cNvPr>
          <p:cNvSpPr>
            <a:spLocks noGrp="1"/>
          </p:cNvSpPr>
          <p:nvPr>
            <p:ph type="dt" sz="half" idx="10"/>
          </p:nvPr>
        </p:nvSpPr>
        <p:spPr/>
        <p:txBody>
          <a:bodyPr/>
          <a:lstStyle/>
          <a:p>
            <a:r>
              <a:rPr lang="en-US"/>
              <a:t>8/7/23</a:t>
            </a:r>
          </a:p>
        </p:txBody>
      </p:sp>
      <p:sp>
        <p:nvSpPr>
          <p:cNvPr id="8" name="Footer Placeholder 7">
            <a:extLst>
              <a:ext uri="{FF2B5EF4-FFF2-40B4-BE49-F238E27FC236}">
                <a16:creationId xmlns:a16="http://schemas.microsoft.com/office/drawing/2014/main" id="{20D63285-2938-224A-E875-B75D9CAC2DDB}"/>
              </a:ext>
            </a:extLst>
          </p:cNvPr>
          <p:cNvSpPr>
            <a:spLocks noGrp="1"/>
          </p:cNvSpPr>
          <p:nvPr>
            <p:ph type="ftr" sz="quarter" idx="11"/>
          </p:nvPr>
        </p:nvSpPr>
        <p:spPr/>
        <p:txBody>
          <a:bodyPr/>
          <a:lstStyle/>
          <a:p>
            <a:r>
              <a:rPr lang="en-US"/>
              <a:t>OSG School 2023 - Intro to HTC</a:t>
            </a:r>
          </a:p>
        </p:txBody>
      </p:sp>
      <p:sp>
        <p:nvSpPr>
          <p:cNvPr id="4" name="Slide Number Placeholder 3">
            <a:extLst>
              <a:ext uri="{FF2B5EF4-FFF2-40B4-BE49-F238E27FC236}">
                <a16:creationId xmlns:a16="http://schemas.microsoft.com/office/drawing/2014/main" id="{2A6FAEB3-D09D-8339-F4B9-74AA9DE9AD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668834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7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Acknowledgements</a:t>
            </a:r>
            <a:endParaRPr/>
          </a:p>
        </p:txBody>
      </p:sp>
      <p:sp>
        <p:nvSpPr>
          <p:cNvPr id="886" name="Google Shape;886;p7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latin typeface="Open Sans"/>
                <a:ea typeface="Open Sans"/>
                <a:cs typeface="Open Sans"/>
                <a:sym typeface="Open Sans"/>
              </a:rPr>
              <a:t>This material is based upon work supported by the National Science Foundation under Grant No. 2030508. Any opinions, findings, and conclusions or recommendations expressed in this material are those of the author(s) and do not necessarily reflect the views of the National Science Foundation.</a:t>
            </a:r>
            <a:endParaRPr/>
          </a:p>
        </p:txBody>
      </p:sp>
      <p:sp>
        <p:nvSpPr>
          <p:cNvPr id="887" name="Google Shape;887;p75"/>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9"/>
          <p:cNvPicPr preferRelativeResize="0"/>
          <p:nvPr/>
        </p:nvPicPr>
        <p:blipFill>
          <a:blip r:embed="rId3">
            <a:alphaModFix/>
          </a:blip>
          <a:stretch>
            <a:fillRect/>
          </a:stretch>
        </p:blipFill>
        <p:spPr>
          <a:xfrm>
            <a:off x="1279925" y="386975"/>
            <a:ext cx="6584150" cy="3581775"/>
          </a:xfrm>
          <a:prstGeom prst="rect">
            <a:avLst/>
          </a:prstGeom>
          <a:noFill/>
          <a:ln>
            <a:noFill/>
          </a:ln>
        </p:spPr>
      </p:pic>
      <p:sp>
        <p:nvSpPr>
          <p:cNvPr id="104" name="Google Shape;104;p19"/>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200"/>
              <a:t>Richard Ayoade in the IT Crowd, Series 1, Episode 2</a:t>
            </a:r>
            <a:endParaRPr sz="1200"/>
          </a:p>
          <a:p>
            <a:pPr marL="0" lvl="0" indent="0" algn="l" rtl="0">
              <a:spcBef>
                <a:spcPts val="0"/>
              </a:spcBef>
              <a:spcAft>
                <a:spcPts val="0"/>
              </a:spcAft>
              <a:buNone/>
            </a:pPr>
            <a:r>
              <a:rPr lang="en" sz="1200"/>
              <a:t>https://giphy.com/gifs/richard-ayoade-it-crowd-maurice-moss-dbtDDSvWErdf2</a:t>
            </a:r>
            <a:endParaRPr sz="1200"/>
          </a:p>
        </p:txBody>
      </p:sp>
      <p:sp>
        <p:nvSpPr>
          <p:cNvPr id="105" name="Google Shape;105;p19"/>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200"/>
              <a:t>Photo credit Steve Goldstein</a:t>
            </a:r>
            <a:endParaRPr sz="1200"/>
          </a:p>
        </p:txBody>
      </p:sp>
      <p:sp>
        <p:nvSpPr>
          <p:cNvPr id="113" name="Google Shape;113;p20"/>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12" name="Google Shape;112;p20"/>
          <p:cNvPicPr preferRelativeResize="0"/>
          <p:nvPr/>
        </p:nvPicPr>
        <p:blipFill>
          <a:blip r:embed="rId3">
            <a:alphaModFix/>
          </a:blip>
          <a:stretch>
            <a:fillRect/>
          </a:stretch>
        </p:blipFill>
        <p:spPr>
          <a:xfrm>
            <a:off x="2046275" y="337400"/>
            <a:ext cx="5234363" cy="39257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1200"/>
              <a:t>https://twitter.com/tpoi/status/1169692855201402885</a:t>
            </a:r>
            <a:endParaRPr sz="1200"/>
          </a:p>
        </p:txBody>
      </p:sp>
      <p:sp>
        <p:nvSpPr>
          <p:cNvPr id="121" name="Google Shape;121;p21"/>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20" name="Google Shape;120;p21"/>
          <p:cNvPicPr preferRelativeResize="0"/>
          <p:nvPr/>
        </p:nvPicPr>
        <p:blipFill>
          <a:blip r:embed="rId3">
            <a:alphaModFix/>
          </a:blip>
          <a:stretch>
            <a:fillRect/>
          </a:stretch>
        </p:blipFill>
        <p:spPr>
          <a:xfrm>
            <a:off x="286413" y="575725"/>
            <a:ext cx="8571176" cy="295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Big Problems</a:t>
            </a:r>
            <a:endParaRPr/>
          </a:p>
        </p:txBody>
      </p:sp>
      <p:sp>
        <p:nvSpPr>
          <p:cNvPr id="136" name="Google Shape;136;p2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How do you solve a big computational problem?</a:t>
            </a:r>
            <a:endParaRPr sz="1800"/>
          </a:p>
          <a:p>
            <a:pPr marL="0" lvl="0" indent="0" algn="l" rtl="0">
              <a:spcBef>
                <a:spcPts val="1200"/>
              </a:spcBef>
              <a:spcAft>
                <a:spcPts val="0"/>
              </a:spcAft>
              <a:buNone/>
            </a:pPr>
            <a:r>
              <a:rPr lang="en" sz="1800"/>
              <a:t>For example: </a:t>
            </a:r>
            <a:endParaRPr sz="1800"/>
          </a:p>
          <a:p>
            <a:pPr marL="457200" lvl="0" indent="-342900" algn="l" rtl="0">
              <a:spcBef>
                <a:spcPts val="1200"/>
              </a:spcBef>
              <a:spcAft>
                <a:spcPts val="0"/>
              </a:spcAft>
              <a:buSzPts val="1800"/>
              <a:buChar char="-"/>
            </a:pPr>
            <a:r>
              <a:rPr lang="en" sz="1800"/>
              <a:t>Lots of data</a:t>
            </a:r>
            <a:endParaRPr sz="1800"/>
          </a:p>
          <a:p>
            <a:pPr marL="457200" lvl="0" indent="-342900" algn="l" rtl="0">
              <a:spcBef>
                <a:spcPts val="0"/>
              </a:spcBef>
              <a:spcAft>
                <a:spcPts val="0"/>
              </a:spcAft>
              <a:buSzPts val="1800"/>
              <a:buChar char="-"/>
            </a:pPr>
            <a:r>
              <a:rPr lang="en" sz="1800"/>
              <a:t>Thousands of parameters</a:t>
            </a:r>
            <a:endParaRPr sz="1800"/>
          </a:p>
          <a:p>
            <a:pPr marL="457200" lvl="0" indent="-342900" algn="l" rtl="0">
              <a:spcBef>
                <a:spcPts val="0"/>
              </a:spcBef>
              <a:spcAft>
                <a:spcPts val="0"/>
              </a:spcAft>
              <a:buSzPts val="1800"/>
              <a:buChar char="-"/>
            </a:pPr>
            <a:r>
              <a:rPr lang="en" sz="1800"/>
              <a:t>Many grid points </a:t>
            </a:r>
            <a:endParaRPr sz="1800"/>
          </a:p>
        </p:txBody>
      </p:sp>
      <p:sp>
        <p:nvSpPr>
          <p:cNvPr id="135" name="Google Shape;135;p23"/>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6</a:t>
            </a:fld>
            <a:endParaRPr>
              <a:latin typeface="Arial"/>
              <a:ea typeface="Arial"/>
              <a:cs typeface="Arial"/>
              <a:sym typeface="Arial"/>
            </a:endParaRPr>
          </a:p>
        </p:txBody>
      </p:sp>
      <p:sp>
        <p:nvSpPr>
          <p:cNvPr id="137" name="Google Shape;137;p23"/>
          <p:cNvSpPr/>
          <p:nvPr/>
        </p:nvSpPr>
        <p:spPr>
          <a:xfrm>
            <a:off x="3905250" y="460425"/>
            <a:ext cx="4201500" cy="2693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Big problem</a:t>
            </a:r>
            <a:endParaRPr sz="1800" b="1"/>
          </a:p>
        </p:txBody>
      </p:sp>
      <p:pic>
        <p:nvPicPr>
          <p:cNvPr id="138" name="Google Shape;138;p23"/>
          <p:cNvPicPr preferRelativeResize="0"/>
          <p:nvPr/>
        </p:nvPicPr>
        <p:blipFill rotWithShape="1">
          <a:blip r:embed="rId3">
            <a:alphaModFix/>
          </a:blip>
          <a:srcRect b="23664"/>
          <a:stretch/>
        </p:blipFill>
        <p:spPr>
          <a:xfrm>
            <a:off x="5312775" y="3773925"/>
            <a:ext cx="1386425" cy="1058375"/>
          </a:xfrm>
          <a:prstGeom prst="rect">
            <a:avLst/>
          </a:prstGeom>
          <a:noFill/>
          <a:ln>
            <a:noFill/>
          </a:ln>
        </p:spPr>
      </p:pic>
      <p:cxnSp>
        <p:nvCxnSpPr>
          <p:cNvPr id="139" name="Google Shape;139;p23"/>
          <p:cNvCxnSpPr>
            <a:stCxn id="137" idx="2"/>
            <a:endCxn id="138" idx="0"/>
          </p:cNvCxnSpPr>
          <p:nvPr/>
        </p:nvCxnSpPr>
        <p:spPr>
          <a:xfrm>
            <a:off x="6006000" y="3153825"/>
            <a:ext cx="0" cy="620100"/>
          </a:xfrm>
          <a:prstGeom prst="straightConnector1">
            <a:avLst/>
          </a:prstGeom>
          <a:noFill/>
          <a:ln w="28575" cap="flat" cmpd="sng">
            <a:solidFill>
              <a:srgbClr val="C6030B"/>
            </a:solidFill>
            <a:prstDash val="solid"/>
            <a:round/>
            <a:headEnd type="none" w="med" len="med"/>
            <a:tailEnd type="triangle" w="med" len="med"/>
          </a:ln>
        </p:spPr>
      </p:cxnSp>
      <p:sp>
        <p:nvSpPr>
          <p:cNvPr id="140" name="Google Shape;140;p23"/>
          <p:cNvSpPr/>
          <p:nvPr/>
        </p:nvSpPr>
        <p:spPr>
          <a:xfrm>
            <a:off x="3809988" y="460425"/>
            <a:ext cx="4392000" cy="26934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Big problem</a:t>
            </a:r>
            <a:endParaRPr sz="1800" b="1"/>
          </a:p>
        </p:txBody>
      </p:sp>
      <p:sp>
        <p:nvSpPr>
          <p:cNvPr id="142" name="Google Shape;142;p23"/>
          <p:cNvSpPr txBox="1"/>
          <p:nvPr/>
        </p:nvSpPr>
        <p:spPr>
          <a:xfrm>
            <a:off x="6167281" y="3214850"/>
            <a:ext cx="1386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t>😬??</a:t>
            </a:r>
            <a:endParaRPr sz="36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4"/>
          <p:cNvSpPr txBox="1">
            <a:spLocks noGrp="1"/>
          </p:cNvSpPr>
          <p:nvPr>
            <p:ph type="title"/>
          </p:nvPr>
        </p:nvSpPr>
        <p:spPr>
          <a:xfrm>
            <a:off x="311700" y="555600"/>
            <a:ext cx="3981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Our Goal: Scaling Out</a:t>
            </a:r>
            <a:endParaRPr/>
          </a:p>
        </p:txBody>
      </p:sp>
      <p:sp>
        <p:nvSpPr>
          <p:cNvPr id="148" name="Google Shape;148;p2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We want to be able to tackle big problems. </a:t>
            </a:r>
            <a:endParaRPr sz="1800"/>
          </a:p>
          <a:p>
            <a:pPr marL="0" lvl="0" indent="0" algn="l" rtl="0">
              <a:spcBef>
                <a:spcPts val="1200"/>
              </a:spcBef>
              <a:spcAft>
                <a:spcPts val="0"/>
              </a:spcAft>
              <a:buNone/>
            </a:pPr>
            <a:r>
              <a:rPr lang="en" sz="1800"/>
              <a:t>We want to go from using a small number of resources to a LOT of resources. </a:t>
            </a:r>
            <a:endParaRPr sz="1800"/>
          </a:p>
          <a:p>
            <a:pPr marL="0" lvl="0" indent="0" algn="l" rtl="0">
              <a:spcBef>
                <a:spcPts val="1200"/>
              </a:spcBef>
              <a:spcAft>
                <a:spcPts val="1200"/>
              </a:spcAft>
              <a:buNone/>
            </a:pPr>
            <a:r>
              <a:rPr lang="en" sz="1800"/>
              <a:t>There is one strategy to do this with computers: divide and conquer</a:t>
            </a:r>
            <a:endParaRPr sz="1800"/>
          </a:p>
        </p:txBody>
      </p:sp>
      <p:sp>
        <p:nvSpPr>
          <p:cNvPr id="149" name="Google Shape;149;p24"/>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50" name="Google Shape;150;p24"/>
          <p:cNvSpPr/>
          <p:nvPr/>
        </p:nvSpPr>
        <p:spPr>
          <a:xfrm>
            <a:off x="3905250" y="460425"/>
            <a:ext cx="4201500" cy="2693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Big problem</a:t>
            </a:r>
            <a:endParaRPr sz="1800" b="1"/>
          </a:p>
        </p:txBody>
      </p:sp>
      <p:pic>
        <p:nvPicPr>
          <p:cNvPr id="151" name="Google Shape;151;p24"/>
          <p:cNvPicPr preferRelativeResize="0"/>
          <p:nvPr/>
        </p:nvPicPr>
        <p:blipFill rotWithShape="1">
          <a:blip r:embed="rId3">
            <a:alphaModFix/>
          </a:blip>
          <a:srcRect b="23664"/>
          <a:stretch/>
        </p:blipFill>
        <p:spPr>
          <a:xfrm>
            <a:off x="5312775" y="3773925"/>
            <a:ext cx="1386425" cy="1058375"/>
          </a:xfrm>
          <a:prstGeom prst="rect">
            <a:avLst/>
          </a:prstGeom>
          <a:noFill/>
          <a:ln>
            <a:noFill/>
          </a:ln>
        </p:spPr>
      </p:pic>
      <p:cxnSp>
        <p:nvCxnSpPr>
          <p:cNvPr id="152" name="Google Shape;152;p24"/>
          <p:cNvCxnSpPr>
            <a:stCxn id="150" idx="2"/>
            <a:endCxn id="151" idx="0"/>
          </p:cNvCxnSpPr>
          <p:nvPr/>
        </p:nvCxnSpPr>
        <p:spPr>
          <a:xfrm>
            <a:off x="6006000" y="3153825"/>
            <a:ext cx="0" cy="620100"/>
          </a:xfrm>
          <a:prstGeom prst="straightConnector1">
            <a:avLst/>
          </a:prstGeom>
          <a:noFill/>
          <a:ln w="28575" cap="flat" cmpd="sng">
            <a:solidFill>
              <a:srgbClr val="C6030B"/>
            </a:solidFill>
            <a:prstDash val="solid"/>
            <a:round/>
            <a:headEnd type="none" w="med" len="med"/>
            <a:tailEnd type="triangle" w="med" len="med"/>
          </a:ln>
        </p:spPr>
      </p:cxnSp>
      <p:sp>
        <p:nvSpPr>
          <p:cNvPr id="153" name="Google Shape;153;p24"/>
          <p:cNvSpPr/>
          <p:nvPr/>
        </p:nvSpPr>
        <p:spPr>
          <a:xfrm>
            <a:off x="3809988" y="460425"/>
            <a:ext cx="4392000" cy="2693400"/>
          </a:xfrm>
          <a:prstGeom prst="rect">
            <a:avLst/>
          </a:prstGeom>
          <a:solidFill>
            <a:srgbClr val="EA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Big problem</a:t>
            </a:r>
            <a:endParaRPr sz="1800" b="1"/>
          </a:p>
        </p:txBody>
      </p:sp>
      <p:sp>
        <p:nvSpPr>
          <p:cNvPr id="155" name="Google Shape;155;p24"/>
          <p:cNvSpPr txBox="1"/>
          <p:nvPr/>
        </p:nvSpPr>
        <p:spPr>
          <a:xfrm>
            <a:off x="6699200" y="4033713"/>
            <a:ext cx="31878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t>X 1000s!</a:t>
            </a:r>
            <a:endParaRPr sz="2300" b="1"/>
          </a:p>
        </p:txBody>
      </p:sp>
      <p:sp>
        <p:nvSpPr>
          <p:cNvPr id="156" name="Google Shape;156;p24"/>
          <p:cNvSpPr txBox="1"/>
          <p:nvPr/>
        </p:nvSpPr>
        <p:spPr>
          <a:xfrm>
            <a:off x="6186838" y="3153825"/>
            <a:ext cx="948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a:t>😎</a:t>
            </a:r>
            <a:endParaRPr sz="36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Big Solutions</a:t>
            </a:r>
            <a:endParaRPr/>
          </a:p>
        </p:txBody>
      </p:sp>
      <p:sp>
        <p:nvSpPr>
          <p:cNvPr id="162" name="Google Shape;162;p2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800"/>
              <a:t>To solve a big problem, break it into many sub-problems and use more/specialized computers. </a:t>
            </a:r>
            <a:endParaRPr sz="1800"/>
          </a:p>
          <a:p>
            <a:pPr marL="0" lvl="0" indent="0" algn="l" rtl="0">
              <a:spcBef>
                <a:spcPts val="1200"/>
              </a:spcBef>
              <a:spcAft>
                <a:spcPts val="1200"/>
              </a:spcAft>
              <a:buNone/>
            </a:pPr>
            <a:r>
              <a:rPr lang="en" sz="1800"/>
              <a:t>There are different ways to do this.</a:t>
            </a:r>
            <a:endParaRPr sz="1800"/>
          </a:p>
        </p:txBody>
      </p:sp>
      <p:sp>
        <p:nvSpPr>
          <p:cNvPr id="163" name="Google Shape;163;p25"/>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Arial"/>
                <a:ea typeface="Arial"/>
                <a:cs typeface="Arial"/>
                <a:sym typeface="Arial"/>
              </a:rPr>
              <a:t>8</a:t>
            </a:fld>
            <a:endParaRPr>
              <a:latin typeface="Arial"/>
              <a:ea typeface="Arial"/>
              <a:cs typeface="Arial"/>
              <a:sym typeface="Arial"/>
            </a:endParaRPr>
          </a:p>
        </p:txBody>
      </p:sp>
      <p:sp>
        <p:nvSpPr>
          <p:cNvPr id="164" name="Google Shape;164;p25"/>
          <p:cNvSpPr/>
          <p:nvPr/>
        </p:nvSpPr>
        <p:spPr>
          <a:xfrm>
            <a:off x="3905250" y="460425"/>
            <a:ext cx="4392000" cy="2693400"/>
          </a:xfrm>
          <a:prstGeom prst="rec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Big problem</a:t>
            </a:r>
            <a:endParaRPr sz="1800" b="1"/>
          </a:p>
        </p:txBody>
      </p:sp>
      <p:pic>
        <p:nvPicPr>
          <p:cNvPr id="165" name="Google Shape;165;p25"/>
          <p:cNvPicPr preferRelativeResize="0"/>
          <p:nvPr/>
        </p:nvPicPr>
        <p:blipFill rotWithShape="1">
          <a:blip r:embed="rId3">
            <a:alphaModFix/>
          </a:blip>
          <a:srcRect b="23664"/>
          <a:stretch/>
        </p:blipFill>
        <p:spPr>
          <a:xfrm>
            <a:off x="4717550" y="3424675"/>
            <a:ext cx="812304" cy="620100"/>
          </a:xfrm>
          <a:prstGeom prst="rect">
            <a:avLst/>
          </a:prstGeom>
          <a:noFill/>
          <a:ln>
            <a:noFill/>
          </a:ln>
        </p:spPr>
      </p:pic>
      <p:pic>
        <p:nvPicPr>
          <p:cNvPr id="166" name="Google Shape;166;p25"/>
          <p:cNvPicPr preferRelativeResize="0"/>
          <p:nvPr/>
        </p:nvPicPr>
        <p:blipFill rotWithShape="1">
          <a:blip r:embed="rId3">
            <a:alphaModFix/>
          </a:blip>
          <a:srcRect b="23664"/>
          <a:stretch/>
        </p:blipFill>
        <p:spPr>
          <a:xfrm>
            <a:off x="5599850" y="3424675"/>
            <a:ext cx="812304" cy="620100"/>
          </a:xfrm>
          <a:prstGeom prst="rect">
            <a:avLst/>
          </a:prstGeom>
          <a:noFill/>
          <a:ln>
            <a:noFill/>
          </a:ln>
        </p:spPr>
      </p:pic>
      <p:pic>
        <p:nvPicPr>
          <p:cNvPr id="167" name="Google Shape;167;p25"/>
          <p:cNvPicPr preferRelativeResize="0"/>
          <p:nvPr/>
        </p:nvPicPr>
        <p:blipFill rotWithShape="1">
          <a:blip r:embed="rId3">
            <a:alphaModFix/>
          </a:blip>
          <a:srcRect b="23664"/>
          <a:stretch/>
        </p:blipFill>
        <p:spPr>
          <a:xfrm>
            <a:off x="6482150" y="3424675"/>
            <a:ext cx="812304" cy="620100"/>
          </a:xfrm>
          <a:prstGeom prst="rect">
            <a:avLst/>
          </a:prstGeom>
          <a:noFill/>
          <a:ln>
            <a:noFill/>
          </a:ln>
        </p:spPr>
      </p:pic>
      <p:pic>
        <p:nvPicPr>
          <p:cNvPr id="168" name="Google Shape;168;p25"/>
          <p:cNvPicPr preferRelativeResize="0"/>
          <p:nvPr/>
        </p:nvPicPr>
        <p:blipFill rotWithShape="1">
          <a:blip r:embed="rId3">
            <a:alphaModFix/>
          </a:blip>
          <a:srcRect b="23664"/>
          <a:stretch/>
        </p:blipFill>
        <p:spPr>
          <a:xfrm>
            <a:off x="4717550" y="4044775"/>
            <a:ext cx="812304" cy="620100"/>
          </a:xfrm>
          <a:prstGeom prst="rect">
            <a:avLst/>
          </a:prstGeom>
          <a:noFill/>
          <a:ln>
            <a:noFill/>
          </a:ln>
        </p:spPr>
      </p:pic>
      <p:pic>
        <p:nvPicPr>
          <p:cNvPr id="169" name="Google Shape;169;p25"/>
          <p:cNvPicPr preferRelativeResize="0"/>
          <p:nvPr/>
        </p:nvPicPr>
        <p:blipFill rotWithShape="1">
          <a:blip r:embed="rId3">
            <a:alphaModFix/>
          </a:blip>
          <a:srcRect b="23664"/>
          <a:stretch/>
        </p:blipFill>
        <p:spPr>
          <a:xfrm>
            <a:off x="5599850" y="4044775"/>
            <a:ext cx="812304" cy="620100"/>
          </a:xfrm>
          <a:prstGeom prst="rect">
            <a:avLst/>
          </a:prstGeom>
          <a:noFill/>
          <a:ln>
            <a:noFill/>
          </a:ln>
        </p:spPr>
      </p:pic>
      <p:pic>
        <p:nvPicPr>
          <p:cNvPr id="170" name="Google Shape;170;p25"/>
          <p:cNvPicPr preferRelativeResize="0"/>
          <p:nvPr/>
        </p:nvPicPr>
        <p:blipFill rotWithShape="1">
          <a:blip r:embed="rId3">
            <a:alphaModFix/>
          </a:blip>
          <a:srcRect b="23664"/>
          <a:stretch/>
        </p:blipFill>
        <p:spPr>
          <a:xfrm>
            <a:off x="6482150" y="4044775"/>
            <a:ext cx="812304" cy="620100"/>
          </a:xfrm>
          <a:prstGeom prst="rect">
            <a:avLst/>
          </a:prstGeom>
          <a:noFill/>
          <a:ln>
            <a:noFill/>
          </a:ln>
        </p:spPr>
      </p:pic>
      <p:sp>
        <p:nvSpPr>
          <p:cNvPr id="171" name="Google Shape;171;p25"/>
          <p:cNvSpPr/>
          <p:nvPr/>
        </p:nvSpPr>
        <p:spPr>
          <a:xfrm>
            <a:off x="4021675" y="249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p:nvPr/>
        </p:nvSpPr>
        <p:spPr>
          <a:xfrm>
            <a:off x="4021675" y="18425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5"/>
          <p:cNvSpPr/>
          <p:nvPr/>
        </p:nvSpPr>
        <p:spPr>
          <a:xfrm>
            <a:off x="4021675" y="5323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5"/>
          <p:cNvSpPr/>
          <p:nvPr/>
        </p:nvSpPr>
        <p:spPr>
          <a:xfrm>
            <a:off x="4021675" y="11874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5"/>
          <p:cNvSpPr/>
          <p:nvPr/>
        </p:nvSpPr>
        <p:spPr>
          <a:xfrm>
            <a:off x="4717550"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5"/>
          <p:cNvSpPr/>
          <p:nvPr/>
        </p:nvSpPr>
        <p:spPr>
          <a:xfrm>
            <a:off x="4717550" y="18478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p:nvPr/>
        </p:nvSpPr>
        <p:spPr>
          <a:xfrm>
            <a:off x="4717550"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4717550" y="11927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7550950"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7550950" y="18478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7550950"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5"/>
          <p:cNvSpPr/>
          <p:nvPr/>
        </p:nvSpPr>
        <p:spPr>
          <a:xfrm>
            <a:off x="7550950" y="11927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5"/>
          <p:cNvSpPr/>
          <p:nvPr/>
        </p:nvSpPr>
        <p:spPr>
          <a:xfrm>
            <a:off x="6855150"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6855150" y="18478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p:nvPr/>
        </p:nvSpPr>
        <p:spPr>
          <a:xfrm>
            <a:off x="6855150"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p:nvPr/>
        </p:nvSpPr>
        <p:spPr>
          <a:xfrm>
            <a:off x="6855150" y="11927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5"/>
          <p:cNvSpPr/>
          <p:nvPr/>
        </p:nvSpPr>
        <p:spPr>
          <a:xfrm>
            <a:off x="5413425"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5"/>
          <p:cNvSpPr/>
          <p:nvPr/>
        </p:nvSpPr>
        <p:spPr>
          <a:xfrm>
            <a:off x="5413425"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5"/>
          <p:cNvSpPr/>
          <p:nvPr/>
        </p:nvSpPr>
        <p:spPr>
          <a:xfrm>
            <a:off x="6134288" y="25029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6134288" y="537675"/>
            <a:ext cx="625800" cy="5736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 name="Google Shape;191;p25"/>
          <p:cNvCxnSpPr>
            <a:stCxn id="187" idx="2"/>
            <a:endCxn id="166" idx="0"/>
          </p:cNvCxnSpPr>
          <p:nvPr/>
        </p:nvCxnSpPr>
        <p:spPr>
          <a:xfrm>
            <a:off x="5726325" y="3076575"/>
            <a:ext cx="279600" cy="348000"/>
          </a:xfrm>
          <a:prstGeom prst="straightConnector1">
            <a:avLst/>
          </a:prstGeom>
          <a:noFill/>
          <a:ln w="28575" cap="flat" cmpd="sng">
            <a:solidFill>
              <a:srgbClr val="C6030B"/>
            </a:solidFill>
            <a:prstDash val="solid"/>
            <a:round/>
            <a:headEnd type="none" w="med" len="med"/>
            <a:tailEnd type="triangle" w="med" len="med"/>
          </a:ln>
        </p:spPr>
      </p:cxnSp>
      <p:cxnSp>
        <p:nvCxnSpPr>
          <p:cNvPr id="192" name="Google Shape;192;p25"/>
          <p:cNvCxnSpPr>
            <a:endCxn id="169" idx="0"/>
          </p:cNvCxnSpPr>
          <p:nvPr/>
        </p:nvCxnSpPr>
        <p:spPr>
          <a:xfrm flipH="1">
            <a:off x="6006002" y="3076675"/>
            <a:ext cx="441300" cy="968100"/>
          </a:xfrm>
          <a:prstGeom prst="straightConnector1">
            <a:avLst/>
          </a:prstGeom>
          <a:noFill/>
          <a:ln w="28575" cap="flat" cmpd="sng">
            <a:solidFill>
              <a:srgbClr val="C6030B"/>
            </a:solidFill>
            <a:prstDash val="solid"/>
            <a:round/>
            <a:headEnd type="none" w="med" len="med"/>
            <a:tailEnd type="triangle" w="med" len="med"/>
          </a:ln>
        </p:spPr>
      </p:cxnSp>
      <p:cxnSp>
        <p:nvCxnSpPr>
          <p:cNvPr id="193" name="Google Shape;193;p25"/>
          <p:cNvCxnSpPr>
            <a:stCxn id="175" idx="2"/>
            <a:endCxn id="165" idx="0"/>
          </p:cNvCxnSpPr>
          <p:nvPr/>
        </p:nvCxnSpPr>
        <p:spPr>
          <a:xfrm>
            <a:off x="5030450" y="3076575"/>
            <a:ext cx="93300" cy="348000"/>
          </a:xfrm>
          <a:prstGeom prst="straightConnector1">
            <a:avLst/>
          </a:prstGeom>
          <a:noFill/>
          <a:ln w="28575" cap="flat" cmpd="sng">
            <a:solidFill>
              <a:srgbClr val="C6030B"/>
            </a:solidFill>
            <a:prstDash val="solid"/>
            <a:round/>
            <a:headEnd type="none" w="med" len="med"/>
            <a:tailEnd type="triangle" w="med" len="med"/>
          </a:ln>
        </p:spPr>
      </p:cxnSp>
      <p:cxnSp>
        <p:nvCxnSpPr>
          <p:cNvPr id="194" name="Google Shape;194;p25"/>
          <p:cNvCxnSpPr>
            <a:stCxn id="183" idx="2"/>
            <a:endCxn id="167" idx="0"/>
          </p:cNvCxnSpPr>
          <p:nvPr/>
        </p:nvCxnSpPr>
        <p:spPr>
          <a:xfrm flipH="1">
            <a:off x="6888450" y="3076575"/>
            <a:ext cx="279600" cy="348000"/>
          </a:xfrm>
          <a:prstGeom prst="straightConnector1">
            <a:avLst/>
          </a:prstGeom>
          <a:noFill/>
          <a:ln w="28575" cap="flat" cmpd="sng">
            <a:solidFill>
              <a:srgbClr val="C6030B"/>
            </a:solidFill>
            <a:prstDash val="solid"/>
            <a:round/>
            <a:headEnd type="none" w="med" len="med"/>
            <a:tailEnd type="triangle" w="med" len="med"/>
          </a:ln>
        </p:spPr>
      </p:cxnSp>
      <p:cxnSp>
        <p:nvCxnSpPr>
          <p:cNvPr id="195" name="Google Shape;195;p25"/>
          <p:cNvCxnSpPr>
            <a:stCxn id="171" idx="2"/>
            <a:endCxn id="168" idx="0"/>
          </p:cNvCxnSpPr>
          <p:nvPr/>
        </p:nvCxnSpPr>
        <p:spPr>
          <a:xfrm>
            <a:off x="4334575" y="3071275"/>
            <a:ext cx="789000" cy="973500"/>
          </a:xfrm>
          <a:prstGeom prst="straightConnector1">
            <a:avLst/>
          </a:prstGeom>
          <a:noFill/>
          <a:ln w="28575" cap="flat" cmpd="sng">
            <a:solidFill>
              <a:srgbClr val="C6030B"/>
            </a:solidFill>
            <a:prstDash val="solid"/>
            <a:round/>
            <a:headEnd type="none" w="med" len="med"/>
            <a:tailEnd type="triangle" w="med" len="med"/>
          </a:ln>
        </p:spPr>
      </p:cxnSp>
      <p:cxnSp>
        <p:nvCxnSpPr>
          <p:cNvPr id="196" name="Google Shape;196;p25"/>
          <p:cNvCxnSpPr>
            <a:stCxn id="179" idx="2"/>
            <a:endCxn id="170" idx="0"/>
          </p:cNvCxnSpPr>
          <p:nvPr/>
        </p:nvCxnSpPr>
        <p:spPr>
          <a:xfrm flipH="1">
            <a:off x="6888250" y="3076575"/>
            <a:ext cx="975600" cy="968100"/>
          </a:xfrm>
          <a:prstGeom prst="straightConnector1">
            <a:avLst/>
          </a:prstGeom>
          <a:noFill/>
          <a:ln w="28575" cap="flat" cmpd="sng">
            <a:solidFill>
              <a:srgbClr val="C6030B"/>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6"/>
          <p:cNvSpPr txBox="1">
            <a:spLocks noGrp="1"/>
          </p:cNvSpPr>
          <p:nvPr>
            <p:ph type="title"/>
          </p:nvPr>
        </p:nvSpPr>
        <p:spPr>
          <a:xfrm>
            <a:off x="311700" y="1566325"/>
            <a:ext cx="8520600" cy="1005300"/>
          </a:xfrm>
          <a:prstGeom prst="rect">
            <a:avLst/>
          </a:prstGeom>
        </p:spPr>
        <p:txBody>
          <a:bodyPr spcFirstLastPara="1" wrap="square" lIns="91425" tIns="91425" rIns="91425" bIns="91425" anchor="ctr" anchorCtr="0">
            <a:normAutofit/>
          </a:bodyPr>
          <a:lstStyle/>
          <a:p>
            <a:pPr marL="457200" lvl="0" indent="-457200" algn="ctr" rtl="0">
              <a:spcBef>
                <a:spcPts val="0"/>
              </a:spcBef>
              <a:spcAft>
                <a:spcPts val="0"/>
              </a:spcAft>
              <a:buNone/>
            </a:pPr>
            <a:r>
              <a:rPr lang="en"/>
              <a:t>Large Scale Computing Approaches</a:t>
            </a:r>
            <a:endParaRPr/>
          </a:p>
        </p:txBody>
      </p:sp>
      <p:sp>
        <p:nvSpPr>
          <p:cNvPr id="203" name="Google Shape;203;p26"/>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ser_School_2023_Fun" id="{174209FD-30E0-774E-BDCB-3786FA688966}" vid="{8AD57979-AD71-4E4F-94BF-EB0386DF497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User_School_2023</Template>
  <TotalTime>302</TotalTime>
  <Words>1090</Words>
  <Application>Microsoft Macintosh PowerPoint</Application>
  <PresentationFormat>On-screen Show (16:9)</PresentationFormat>
  <Paragraphs>222</Paragraphs>
  <Slides>26</Slides>
  <Notes>24</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Helvetica Neue</vt:lpstr>
      <vt:lpstr>Calibri</vt:lpstr>
      <vt:lpstr>Helvetica Neue Light</vt:lpstr>
      <vt:lpstr>Open Sans</vt:lpstr>
      <vt:lpstr>Arial</vt:lpstr>
      <vt:lpstr>Office Theme</vt:lpstr>
      <vt:lpstr>Advance Your Research: Scale Out Your Computing</vt:lpstr>
      <vt:lpstr>Why Scale Out Your Computing?</vt:lpstr>
      <vt:lpstr>PowerPoint Presentation</vt:lpstr>
      <vt:lpstr>PowerPoint Presentation</vt:lpstr>
      <vt:lpstr>PowerPoint Presentation</vt:lpstr>
      <vt:lpstr>Big Problems</vt:lpstr>
      <vt:lpstr>Our Goal: Scaling Out</vt:lpstr>
      <vt:lpstr>Big Solutions</vt:lpstr>
      <vt:lpstr>Large Scale Computing Approaches</vt:lpstr>
      <vt:lpstr>A bigger computer</vt:lpstr>
      <vt:lpstr>Option 1: More CPUs</vt:lpstr>
      <vt:lpstr>Specialized computer components (like GPUs)</vt:lpstr>
      <vt:lpstr>Option 2: Use a GPU</vt:lpstr>
      <vt:lpstr>Use more computers at once.</vt:lpstr>
      <vt:lpstr>Option 3: High Performance Computing (HPC)</vt:lpstr>
      <vt:lpstr>HPC Examples:  Complex physical simulations with many inter-connected components. Optimization problems that use many local calculations to drive the global optimization.</vt:lpstr>
      <vt:lpstr>Option 4: High Throughput Computing (HTC)</vt:lpstr>
      <vt:lpstr>HTC Examples:  Test many parameter combinations Analyze multiple images or datasets Do a replicate/randomized analysis Align genome/RNA sequence data</vt:lpstr>
      <vt:lpstr>PowerPoint Presentation</vt:lpstr>
      <vt:lpstr>Three Researchers</vt:lpstr>
      <vt:lpstr>Use Case 1: Random Simulations</vt:lpstr>
      <vt:lpstr>Use Case 2: Analyzing Multiple Files</vt:lpstr>
      <vt:lpstr>Use Case 3: Different Parameters</vt:lpstr>
      <vt:lpstr>Discussion</vt:lpstr>
      <vt:lpstr>OSG School = HTC School</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 Your Research: Scale Out Your Computing</dc:title>
  <cp:lastModifiedBy>Christina Koch</cp:lastModifiedBy>
  <cp:revision>20</cp:revision>
  <dcterms:modified xsi:type="dcterms:W3CDTF">2023-08-07T04:05:29Z</dcterms:modified>
</cp:coreProperties>
</file>